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31.svg" ContentType="image/svg+xml"/>
  <Override PartName="/ppt/media/image33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1.svg" ContentType="image/svg+xml"/>
  <Override PartName="/ppt/media/image45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6.svg" ContentType="image/svg+xml"/>
  <Override PartName="/ppt/media/image62.svg" ContentType="image/svg+xml"/>
  <Override PartName="/ppt/media/image64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32"/>
  </p:handoutMasterIdLst>
  <p:sldIdLst>
    <p:sldId id="256" r:id="rId3"/>
    <p:sldId id="302" r:id="rId4"/>
    <p:sldId id="257" r:id="rId5"/>
    <p:sldId id="258" r:id="rId6"/>
    <p:sldId id="259" r:id="rId7"/>
    <p:sldId id="303" r:id="rId8"/>
    <p:sldId id="276" r:id="rId9"/>
    <p:sldId id="277" r:id="rId10"/>
    <p:sldId id="286" r:id="rId11"/>
    <p:sldId id="289" r:id="rId13"/>
    <p:sldId id="287" r:id="rId14"/>
    <p:sldId id="278" r:id="rId15"/>
    <p:sldId id="290" r:id="rId16"/>
    <p:sldId id="292" r:id="rId17"/>
    <p:sldId id="279" r:id="rId18"/>
    <p:sldId id="293" r:id="rId19"/>
    <p:sldId id="294" r:id="rId20"/>
    <p:sldId id="295" r:id="rId21"/>
    <p:sldId id="297" r:id="rId22"/>
    <p:sldId id="296" r:id="rId23"/>
    <p:sldId id="298" r:id="rId24"/>
    <p:sldId id="270" r:id="rId25"/>
    <p:sldId id="299" r:id="rId26"/>
    <p:sldId id="271" r:id="rId27"/>
    <p:sldId id="301" r:id="rId28"/>
    <p:sldId id="300" r:id="rId29"/>
    <p:sldId id="263" r:id="rId30"/>
    <p:sldId id="269" r:id="rId31"/>
  </p:sldIdLst>
  <p:sldSz cx="18288000" cy="10287000"/>
  <p:notesSz cx="6858000" cy="9144000"/>
  <p:embeddedFontLst>
    <p:embeddedFont>
      <p:font typeface="微软雅黑" panose="020B0503020204020204" charset="-122"/>
      <p:regular r:id="rId36"/>
    </p:embeddedFont>
    <p:embeddedFont>
      <p:font typeface="Kaushan Script" panose="03060602040705080205"/>
      <p:regular r:id="rId37"/>
    </p:embeddedFont>
    <p:embeddedFont>
      <p:font typeface="IM Fell" panose="02000000000000000000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7" userDrawn="1">
          <p15:clr>
            <a:srgbClr val="A4A3A4"/>
          </p15:clr>
        </p15:guide>
        <p15:guide id="2" pos="2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5B3A"/>
    <a:srgbClr val="9D8D66"/>
    <a:srgbClr val="B6955F"/>
    <a:srgbClr val="584934"/>
    <a:srgbClr val="594A33"/>
    <a:srgbClr val="A99680"/>
    <a:srgbClr val="AEA2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77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82.xml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36.svg"/><Relationship Id="rId24" Type="http://schemas.openxmlformats.org/officeDocument/2006/relationships/image" Target="../media/image35.png"/><Relationship Id="rId23" Type="http://schemas.openxmlformats.org/officeDocument/2006/relationships/tags" Target="../tags/tag49.xml"/><Relationship Id="rId22" Type="http://schemas.openxmlformats.org/officeDocument/2006/relationships/image" Target="../media/image34.svg"/><Relationship Id="rId21" Type="http://schemas.openxmlformats.org/officeDocument/2006/relationships/image" Target="../media/image19.png"/><Relationship Id="rId20" Type="http://schemas.openxmlformats.org/officeDocument/2006/relationships/image" Target="../media/image33.svg"/><Relationship Id="rId2" Type="http://schemas.openxmlformats.org/officeDocument/2006/relationships/image" Target="../media/image2.png"/><Relationship Id="rId19" Type="http://schemas.openxmlformats.org/officeDocument/2006/relationships/image" Target="../media/image32.png"/><Relationship Id="rId18" Type="http://schemas.openxmlformats.org/officeDocument/2006/relationships/image" Target="../media/image31.svg"/><Relationship Id="rId17" Type="http://schemas.openxmlformats.org/officeDocument/2006/relationships/image" Target="../media/image30.png"/><Relationship Id="rId16" Type="http://schemas.openxmlformats.org/officeDocument/2006/relationships/tags" Target="../tags/tag48.xml"/><Relationship Id="rId15" Type="http://schemas.openxmlformats.org/officeDocument/2006/relationships/tags" Target="../tags/tag47.xml"/><Relationship Id="rId14" Type="http://schemas.openxmlformats.org/officeDocument/2006/relationships/tags" Target="../tags/tag46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8.svg"/><Relationship Id="rId7" Type="http://schemas.openxmlformats.org/officeDocument/2006/relationships/image" Target="../media/image37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60.xml"/><Relationship Id="rId22" Type="http://schemas.openxmlformats.org/officeDocument/2006/relationships/image" Target="../media/image41.svg"/><Relationship Id="rId21" Type="http://schemas.openxmlformats.org/officeDocument/2006/relationships/image" Target="../media/image19.png"/><Relationship Id="rId20" Type="http://schemas.openxmlformats.org/officeDocument/2006/relationships/image" Target="../media/image33.svg"/><Relationship Id="rId2" Type="http://schemas.openxmlformats.org/officeDocument/2006/relationships/image" Target="../media/image2.png"/><Relationship Id="rId19" Type="http://schemas.openxmlformats.org/officeDocument/2006/relationships/image" Target="../media/image40.png"/><Relationship Id="rId18" Type="http://schemas.openxmlformats.org/officeDocument/2006/relationships/image" Target="../media/image31.svg"/><Relationship Id="rId17" Type="http://schemas.openxmlformats.org/officeDocument/2006/relationships/image" Target="../media/image39.png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svg"/><Relationship Id="rId8" Type="http://schemas.openxmlformats.org/officeDocument/2006/relationships/image" Target="../media/image44.png"/><Relationship Id="rId7" Type="http://schemas.openxmlformats.org/officeDocument/2006/relationships/image" Target="../media/image46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svg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sv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56.svg"/><Relationship Id="rId13" Type="http://schemas.openxmlformats.org/officeDocument/2006/relationships/image" Target="../media/image55.svg"/><Relationship Id="rId12" Type="http://schemas.openxmlformats.org/officeDocument/2006/relationships/image" Target="../media/image54.png"/><Relationship Id="rId11" Type="http://schemas.openxmlformats.org/officeDocument/2006/relationships/image" Target="../media/image53.svg"/><Relationship Id="rId10" Type="http://schemas.openxmlformats.org/officeDocument/2006/relationships/image" Target="../media/image52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7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2.svg"/><Relationship Id="rId25" Type="http://schemas.openxmlformats.org/officeDocument/2006/relationships/image" Target="../media/image21.svg"/><Relationship Id="rId24" Type="http://schemas.openxmlformats.org/officeDocument/2006/relationships/tags" Target="../tags/tag72.xml"/><Relationship Id="rId23" Type="http://schemas.openxmlformats.org/officeDocument/2006/relationships/image" Target="../media/image20.svg"/><Relationship Id="rId22" Type="http://schemas.openxmlformats.org/officeDocument/2006/relationships/image" Target="../media/image58.png"/><Relationship Id="rId21" Type="http://schemas.openxmlformats.org/officeDocument/2006/relationships/image" Target="../media/image18.svg"/><Relationship Id="rId20" Type="http://schemas.openxmlformats.org/officeDocument/2006/relationships/image" Target="../media/image40.png"/><Relationship Id="rId2" Type="http://schemas.openxmlformats.org/officeDocument/2006/relationships/image" Target="../media/image2.png"/><Relationship Id="rId19" Type="http://schemas.openxmlformats.org/officeDocument/2006/relationships/image" Target="../media/image16.svg"/><Relationship Id="rId18" Type="http://schemas.openxmlformats.org/officeDocument/2006/relationships/image" Target="../media/image39.png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image" Target="../media/image60.png"/><Relationship Id="rId6" Type="http://schemas.openxmlformats.org/officeDocument/2006/relationships/tags" Target="../tags/tag74.xml"/><Relationship Id="rId5" Type="http://schemas.openxmlformats.org/officeDocument/2006/relationships/image" Target="../media/image7.png"/><Relationship Id="rId4" Type="http://schemas.openxmlformats.org/officeDocument/2006/relationships/image" Target="../media/image59.png"/><Relationship Id="rId3" Type="http://schemas.openxmlformats.org/officeDocument/2006/relationships/tags" Target="../tags/tag73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64.svg"/><Relationship Id="rId20" Type="http://schemas.openxmlformats.org/officeDocument/2006/relationships/image" Target="../media/image63.png"/><Relationship Id="rId2" Type="http://schemas.openxmlformats.org/officeDocument/2006/relationships/image" Target="../media/image2.png"/><Relationship Id="rId19" Type="http://schemas.openxmlformats.org/officeDocument/2006/relationships/image" Target="../media/image62.svg"/><Relationship Id="rId18" Type="http://schemas.openxmlformats.org/officeDocument/2006/relationships/image" Target="../media/image61.png"/><Relationship Id="rId17" Type="http://schemas.openxmlformats.org/officeDocument/2006/relationships/image" Target="../media/image6.png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svg"/><Relationship Id="rId7" Type="http://schemas.openxmlformats.org/officeDocument/2006/relationships/image" Target="../media/image13.png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14.xml"/><Relationship Id="rId27" Type="http://schemas.openxmlformats.org/officeDocument/2006/relationships/tags" Target="../tags/tag13.xml"/><Relationship Id="rId26" Type="http://schemas.openxmlformats.org/officeDocument/2006/relationships/image" Target="../media/image22.svg"/><Relationship Id="rId25" Type="http://schemas.openxmlformats.org/officeDocument/2006/relationships/image" Target="../media/image21.svg"/><Relationship Id="rId24" Type="http://schemas.openxmlformats.org/officeDocument/2006/relationships/tags" Target="../tags/tag12.xml"/><Relationship Id="rId23" Type="http://schemas.openxmlformats.org/officeDocument/2006/relationships/image" Target="../media/image20.svg"/><Relationship Id="rId22" Type="http://schemas.openxmlformats.org/officeDocument/2006/relationships/image" Target="../media/image19.png"/><Relationship Id="rId21" Type="http://schemas.openxmlformats.org/officeDocument/2006/relationships/image" Target="../media/image18.svg"/><Relationship Id="rId20" Type="http://schemas.openxmlformats.org/officeDocument/2006/relationships/image" Target="../media/image17.png"/><Relationship Id="rId2" Type="http://schemas.openxmlformats.org/officeDocument/2006/relationships/image" Target="../media/image2.png"/><Relationship Id="rId19" Type="http://schemas.openxmlformats.org/officeDocument/2006/relationships/image" Target="../media/image16.svg"/><Relationship Id="rId18" Type="http://schemas.openxmlformats.org/officeDocument/2006/relationships/image" Target="../media/image15.png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26.xml"/><Relationship Id="rId21" Type="http://schemas.openxmlformats.org/officeDocument/2006/relationships/image" Target="../media/image26.svg"/><Relationship Id="rId20" Type="http://schemas.openxmlformats.org/officeDocument/2006/relationships/image" Target="../media/image25.png"/><Relationship Id="rId2" Type="http://schemas.openxmlformats.org/officeDocument/2006/relationships/image" Target="../media/image2.png"/><Relationship Id="rId19" Type="http://schemas.openxmlformats.org/officeDocument/2006/relationships/image" Target="../media/image24.svg"/><Relationship Id="rId18" Type="http://schemas.openxmlformats.org/officeDocument/2006/relationships/image" Target="../media/image23.png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image" Target="../media/image2.png"/><Relationship Id="rId19" Type="http://schemas.openxmlformats.org/officeDocument/2006/relationships/tags" Target="../tags/tag36.xml"/><Relationship Id="rId18" Type="http://schemas.openxmlformats.org/officeDocument/2006/relationships/image" Target="../media/image28.svg"/><Relationship Id="rId17" Type="http://schemas.openxmlformats.org/officeDocument/2006/relationships/image" Target="../media/image27.svg"/><Relationship Id="rId16" Type="http://schemas.openxmlformats.org/officeDocument/2006/relationships/image" Target="../media/image25.png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930" y="1028700"/>
            <a:ext cx="12166600" cy="8229600"/>
          </a:xfrm>
          <a:custGeom>
            <a:avLst/>
            <a:gdLst/>
            <a:ahLst/>
            <a:cxnLst/>
            <a:rect l="l" t="t" r="r" b="b"/>
            <a:pathLst>
              <a:path w="12492751" h="822960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9677704" y="723708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57278" y="8276091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0439400" y="5753100"/>
            <a:ext cx="6887210" cy="4979670"/>
          </a:xfrm>
          <a:custGeom>
            <a:avLst/>
            <a:gdLst/>
            <a:ahLst/>
            <a:cxnLst/>
            <a:rect l="l" t="t" r="r" b="b"/>
            <a:pathLst>
              <a:path w="10466900" h="8229600">
                <a:moveTo>
                  <a:pt x="0" y="0"/>
                </a:moveTo>
                <a:lnTo>
                  <a:pt x="10466900" y="0"/>
                </a:lnTo>
                <a:lnTo>
                  <a:pt x="10466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011104" y="7124508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1143000" y="2400148"/>
            <a:ext cx="9444546" cy="276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ts val="7200"/>
              </a:lnSpc>
            </a:pPr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 </a:t>
            </a:r>
            <a:endParaRPr lang="en-US" altLang="zh-CN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  <a:p>
            <a:pPr indent="0" algn="ctr" fontAlgn="auto">
              <a:lnSpc>
                <a:spcPts val="7200"/>
              </a:lnSpc>
            </a:pPr>
            <a:r>
              <a:rPr lang="en-US" altLang="zh-CN" sz="4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in Social Media</a:t>
            </a:r>
            <a:endParaRPr lang="en-US" altLang="zh-CN" sz="4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19200" y="5524500"/>
            <a:ext cx="9564370" cy="1059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30"/>
              </a:lnSpc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Jiayu Song</a:t>
            </a:r>
            <a:r>
              <a:rPr lang="en-US" altLang="zh-CN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1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, Mahmud Elahi Akhter</a:t>
            </a:r>
            <a:r>
              <a:rPr lang="en-US" altLang="zh-CN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1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, Dana Atzil-Slonim</a:t>
            </a:r>
            <a:r>
              <a:rPr lang="en-US" altLang="zh-CN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2</a:t>
            </a: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, Maria Liakata</a:t>
            </a:r>
            <a:r>
              <a:rPr lang="en-US" altLang="zh-CN" sz="22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3</a:t>
            </a:r>
            <a:endParaRPr lang="en-US" altLang="zh-CN" sz="2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>
              <a:lnSpc>
                <a:spcPts val="4130"/>
              </a:lnSpc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Queen Mary University of London | Bar-Ilan University | The Alan Turing Institute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7200900"/>
            <a:ext cx="2833370" cy="820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just" fontAlgn="auto">
              <a:lnSpc>
                <a:spcPts val="32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Speaker: Shiya Feng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3200"/>
              </a:lnSpc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860165" y="1638300"/>
            <a:ext cx="10438130" cy="52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NarrativeReason vs. NarrativeTime dataset</a:t>
            </a:r>
            <a:endParaRPr lang="zh-CN" altLang="en-US" sz="4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819400" y="9410065"/>
            <a:ext cx="12519660" cy="4851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  9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2590800" y="7048500"/>
            <a:ext cx="11662410" cy="19926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just" fontAlgn="auto">
              <a:lnSpc>
                <a:spcPts val="4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Left column: filtered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NarrativeTime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to keep only verbs. 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just" fontAlgn="auto">
              <a:lnSpc>
                <a:spcPts val="4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Middle column: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events triggered by verbs using relational triples.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just" fontAlgn="auto">
              <a:lnSpc>
                <a:spcPts val="4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Right column: construct question/answer pairs for all events.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19400" y="9486900"/>
            <a:ext cx="124948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2628900"/>
            <a:ext cx="12899390" cy="386588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2946400" y="6412865"/>
            <a:ext cx="12519660" cy="4851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Figure 2. The temporal relations between events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44365" y="1605915"/>
            <a:ext cx="9666605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+mn-ea"/>
              </a:rPr>
              <a:t>How to fine-tune for Teacher Model</a:t>
            </a:r>
            <a:endParaRPr lang="en-US" altLang="zh-CN" sz="7500">
              <a:solidFill>
                <a:srgbClr val="221F1B"/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826385" y="9486900"/>
            <a:ext cx="124694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10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25" name="椭圆"/>
          <p:cNvSpPr/>
          <p:nvPr>
            <p:custDataLst>
              <p:tags r:id="rId7"/>
            </p:custDataLst>
          </p:nvPr>
        </p:nvSpPr>
        <p:spPr>
          <a:xfrm>
            <a:off x="7254875" y="6196330"/>
            <a:ext cx="2600960" cy="2600325"/>
          </a:xfrm>
          <a:prstGeom prst="ellipse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7613650" y="6319520"/>
            <a:ext cx="2118995" cy="21177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timeline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summarisation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7" name="弧形 85"/>
          <p:cNvSpPr/>
          <p:nvPr>
            <p:custDataLst>
              <p:tags r:id="rId9"/>
            </p:custDataLst>
          </p:nvPr>
        </p:nvSpPr>
        <p:spPr>
          <a:xfrm rot="16200000">
            <a:off x="7062470" y="6144260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椭圆"/>
          <p:cNvSpPr/>
          <p:nvPr>
            <p:custDataLst>
              <p:tags r:id="rId10"/>
            </p:custDataLst>
          </p:nvPr>
        </p:nvSpPr>
        <p:spPr>
          <a:xfrm>
            <a:off x="3187700" y="6197600"/>
            <a:ext cx="2600960" cy="2600325"/>
          </a:xfrm>
          <a:prstGeom prst="ellipse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3545840" y="6320790"/>
            <a:ext cx="2118995" cy="21177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temporal 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reasoning 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i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(</a:t>
            </a:r>
            <a:r>
              <a:rPr lang="en-US" altLang="zh-CN" sz="2000" i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NarrativeReason</a:t>
            </a:r>
            <a:r>
              <a:rPr lang="en-US" altLang="zh-CN" sz="2000" b="1" i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)</a:t>
            </a:r>
            <a:endParaRPr lang="en-US" altLang="zh-CN" sz="2000" b="1" i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12"/>
            </p:custDataLst>
          </p:nvPr>
        </p:nvSpPr>
        <p:spPr>
          <a:xfrm rot="16200000">
            <a:off x="2995295" y="6144895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3"/>
            </p:custDataLst>
          </p:nvPr>
        </p:nvSpPr>
        <p:spPr>
          <a:xfrm>
            <a:off x="2667000" y="4305300"/>
            <a:ext cx="2303145" cy="9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fine-tune large 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model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3" name="椭圆"/>
          <p:cNvSpPr/>
          <p:nvPr>
            <p:custDataLst>
              <p:tags r:id="rId14"/>
            </p:custDataLst>
          </p:nvPr>
        </p:nvSpPr>
        <p:spPr>
          <a:xfrm>
            <a:off x="11588115" y="6235065"/>
            <a:ext cx="2409190" cy="2408555"/>
          </a:xfrm>
          <a:prstGeom prst="ellipse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4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5"/>
            </p:custDataLst>
          </p:nvPr>
        </p:nvSpPr>
        <p:spPr>
          <a:xfrm>
            <a:off x="11920855" y="6349365"/>
            <a:ext cx="1963420" cy="19634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another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domain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4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2" name="弧形 85"/>
          <p:cNvSpPr/>
          <p:nvPr>
            <p:custDataLst>
              <p:tags r:id="rId16"/>
            </p:custDataLst>
          </p:nvPr>
        </p:nvSpPr>
        <p:spPr>
          <a:xfrm rot="16200000">
            <a:off x="11410950" y="6186170"/>
            <a:ext cx="2586355" cy="258826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7" name="图片 16" descr="107589829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56655" y="7172325"/>
            <a:ext cx="649605" cy="534035"/>
          </a:xfrm>
          <a:prstGeom prst="rect">
            <a:avLst/>
          </a:prstGeom>
        </p:spPr>
      </p:pic>
      <p:pic>
        <p:nvPicPr>
          <p:cNvPr id="18" name="图片 17" descr="1075898292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15600" y="7200900"/>
            <a:ext cx="649605" cy="534035"/>
          </a:xfrm>
          <a:prstGeom prst="rect">
            <a:avLst/>
          </a:prstGeom>
        </p:spPr>
      </p:pic>
      <p:pic>
        <p:nvPicPr>
          <p:cNvPr id="19" name="图片 18" descr="10787462382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4191000" y="5394960"/>
            <a:ext cx="673100" cy="6731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3"/>
            </p:custDataLst>
          </p:nvPr>
        </p:nvSpPr>
        <p:spPr>
          <a:xfrm>
            <a:off x="5562600" y="2628900"/>
            <a:ext cx="10196195" cy="36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Apply supervised fine tuning (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SFT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) on a large LLM (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model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).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Input: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temporal questions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Output: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corresponding answers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How to verify the fine-tuned result?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9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--used </a:t>
            </a:r>
            <a:r>
              <a:rPr lang="en-US" altLang="zh-CN" sz="2000" i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TEMPREASON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dataset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9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  --used F1 as the evaluation metrics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algn="just" fontAlgn="auto">
              <a:spcBef>
                <a:spcPts val="90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    --the fine-tuned model achieved a 0.07 improvement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13" name="图片 12" descr="左大括号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18380" y="2750185"/>
            <a:ext cx="812165" cy="33947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84880" y="1714500"/>
            <a:ext cx="11666855" cy="768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ts val="6000"/>
              </a:lnSpc>
            </a:pPr>
            <a:r>
              <a:rPr lang="en-US" altLang="zh-CN" sz="3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Transfer temporal reasoning knowledge to Student Model</a:t>
            </a:r>
            <a:endParaRPr lang="en-US" altLang="zh-CN" sz="33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圆角矩形 16"/>
          <p:cNvSpPr/>
          <p:nvPr/>
        </p:nvSpPr>
        <p:spPr>
          <a:xfrm>
            <a:off x="2362200" y="2854960"/>
            <a:ext cx="6887210" cy="1751330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 w="28575" cmpd="sng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362200" y="4838700"/>
            <a:ext cx="4345305" cy="4272280"/>
          </a:xfrm>
          <a:prstGeom prst="roundRect">
            <a:avLst>
              <a:gd name="adj" fmla="val 9270"/>
            </a:avLst>
          </a:prstGeom>
          <a:solidFill>
            <a:schemeClr val="accent4">
              <a:lumMod val="20000"/>
              <a:lumOff val="80000"/>
              <a:alpha val="25000"/>
            </a:schemeClr>
          </a:solidFill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2514600" y="6743700"/>
            <a:ext cx="3404235" cy="381000"/>
          </a:xfrm>
          <a:prstGeom prst="round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38400" y="2933700"/>
            <a:ext cx="6788785" cy="16478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zh-CN" altLang="en-US" b="1" i="0">
                <a:solidFill>
                  <a:srgbClr val="2D37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📝 </a:t>
            </a:r>
            <a:r>
              <a:rPr lang="en-US" altLang="zh-CN" b="1" i="0">
                <a:solidFill>
                  <a:srgbClr val="2D37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Example Input: timeline summarization task</a:t>
            </a:r>
            <a:endParaRPr lang="en-US" altLang="zh-CN" b="1" i="0">
              <a:solidFill>
                <a:srgbClr val="2D374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 1 (Jan 5): I </a:t>
            </a:r>
            <a:r>
              <a:rPr lang="en-US" altLang="zh-CN" b="0" i="1" u="sng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lost my job</a:t>
            </a: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today. Feeling upset. </a:t>
            </a:r>
            <a:endParaRPr lang="en-US" altLang="zh-CN" b="0" i="1">
              <a:solidFill>
                <a:srgbClr val="4A55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 2 (Jan 12): </a:t>
            </a:r>
            <a:r>
              <a:rPr lang="en-US" altLang="zh-CN" b="0" i="1" u="sng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Started therapy</a:t>
            </a: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this week. It's helping. </a:t>
            </a:r>
            <a:endParaRPr lang="en-US" altLang="zh-CN" b="0" i="1">
              <a:solidFill>
                <a:srgbClr val="4A55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Post 3 (Jan 20): </a:t>
            </a:r>
            <a:r>
              <a:rPr lang="en-US" altLang="zh-CN" b="0" i="1" u="sng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Applied</a:t>
            </a:r>
            <a:r>
              <a:rPr lang="en-US" altLang="zh-CN" b="0" i="1">
                <a:solidFill>
                  <a:srgbClr val="4A556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 5 new positions. Feeling hopeful. </a:t>
            </a:r>
            <a:endParaRPr lang="en-US" altLang="zh-CN" b="0" i="1">
              <a:solidFill>
                <a:srgbClr val="4A55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38400" y="4960620"/>
            <a:ext cx="4343400" cy="3474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👩‍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Teacher Model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LLaMA-3-8B</a:t>
            </a:r>
            <a:endParaRPr lang="en-US" altLang="zh-CN" b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fine-tuned before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-- knows temporal reasoning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100"/>
              </a:spcBef>
              <a:spcAft>
                <a:spcPts val="500"/>
              </a:spcAft>
            </a:pPr>
            <a:r>
              <a:rPr lang="zh-CN" altLang="en-US" b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🔒</a:t>
            </a:r>
            <a:r>
              <a:rPr lang="en-US" altLang="zh-CN" b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FROZEN (Parameters Fixed)</a:t>
            </a:r>
            <a:endParaRPr lang="en-US" altLang="zh-CN" b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Teacher's Understanding:</a:t>
            </a:r>
            <a:endParaRPr lang="en-US" altLang="zh-CN" b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"lost job" BEFORE "started therapy"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"started therapy" BEFORE "applied"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239000" y="6667500"/>
            <a:ext cx="3829050" cy="381000"/>
          </a:xfrm>
          <a:prstGeom prst="roundRect">
            <a:avLst/>
          </a:prstGeom>
          <a:solidFill>
            <a:schemeClr val="accent6">
              <a:alpha val="6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7007225" y="4817745"/>
            <a:ext cx="4386580" cy="4292600"/>
          </a:xfrm>
          <a:prstGeom prst="roundRect">
            <a:avLst>
              <a:gd name="adj" fmla="val 10000"/>
            </a:avLst>
          </a:prstGeom>
          <a:solidFill>
            <a:schemeClr val="accent5">
              <a:lumMod val="20000"/>
              <a:lumOff val="80000"/>
              <a:alpha val="32000"/>
            </a:schemeClr>
          </a:solidFill>
          <a:ln w="28575" cmpd="sng">
            <a:solidFill>
              <a:schemeClr val="accent5"/>
            </a:solidFill>
            <a:prstDash val="sysDash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01205" y="4871720"/>
            <a:ext cx="4292600" cy="427164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🎯  Student Model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Phi-3-mini-4k</a:t>
            </a:r>
            <a:endParaRPr lang="en-US" altLang="zh-CN" b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-- learning timeline summarization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-- receiving temporal knowledge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🎓</a:t>
            </a:r>
            <a:r>
              <a:rPr lang="en-US" altLang="zh-CN" b="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TRAINING (Update Parameters)</a:t>
            </a:r>
            <a:endParaRPr lang="en-US" altLang="zh-CN" b="0">
              <a:solidFill>
                <a:schemeClr val="accent6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 b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Student's Learning:</a:t>
            </a:r>
            <a:endParaRPr lang="en-US" altLang="zh-CN" b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Mimics teacher's representations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Combines both skills: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Temporal reasoning (from Teacher)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 b="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 Summarization (from Data)</a:t>
            </a:r>
            <a:endParaRPr lang="en-US" altLang="zh-CN" b="0" i="1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82400" y="3771900"/>
            <a:ext cx="5006975" cy="197421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70000"/>
              </a:lnSpc>
              <a:spcBef>
                <a:spcPts val="700"/>
              </a:spcBef>
              <a:spcAft>
                <a:spcPts val="500"/>
              </a:spcAft>
            </a:pPr>
            <a:r>
              <a:rPr lang="en-US" altLang="zh-CN" sz="24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Student learns BOTH temporal reasoning AND summarization simultaneously.</a:t>
            </a:r>
            <a:endParaRPr lang="en-US" altLang="zh-CN" sz="24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26385" y="9486900"/>
            <a:ext cx="124694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11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1430000" y="7962900"/>
            <a:ext cx="5029200" cy="0"/>
          </a:xfrm>
          <a:prstGeom prst="straightConnector1">
            <a:avLst/>
          </a:prstGeom>
          <a:ln>
            <a:solidFill>
              <a:srgbClr val="705B3A"/>
            </a:solidFill>
            <a:prstDash val="solid"/>
            <a:headEnd type="none"/>
            <a:tailEnd type="triangle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3106400" y="7151370"/>
            <a:ext cx="2219325" cy="82994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20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altLang="zh-CN" sz="24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how to train?</a:t>
            </a:r>
            <a:endParaRPr lang="en-US" altLang="zh-CN" sz="24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5981852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2400" y="1257300"/>
            <a:ext cx="10261600" cy="768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ts val="6000"/>
              </a:lnSpc>
            </a:pP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How did Knowledge transfer</a:t>
            </a:r>
            <a:endParaRPr lang="en-US" altLang="zh-CN" sz="4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圆角矩形 16"/>
          <p:cNvSpPr/>
          <p:nvPr/>
        </p:nvSpPr>
        <p:spPr>
          <a:xfrm>
            <a:off x="1676400" y="2171700"/>
            <a:ext cx="5038090" cy="178181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52600" y="2273300"/>
            <a:ext cx="5006975" cy="15836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L</a:t>
            </a:r>
            <a:r>
              <a:rPr lang="en-US" altLang="zh-CN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PKT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Probabilistic Knowledge Transfer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Matches probability distributions between teacher and student outputs.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L_PKT = KL(p_teacher || p_student)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963400" y="2588260"/>
            <a:ext cx="4803775" cy="177927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20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24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Student model training: </a:t>
            </a:r>
            <a:endParaRPr lang="en-US" altLang="zh-CN" sz="24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19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 combination of knowledge distillation losses+language modeling loss L</a:t>
            </a:r>
            <a:r>
              <a:rPr lang="en-US" altLang="zh-CN" sz="1900" b="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language</a:t>
            </a:r>
            <a:r>
              <a:rPr lang="en-US" altLang="zh-CN" sz="19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.</a:t>
            </a:r>
            <a:endParaRPr lang="en-US" altLang="zh-CN" sz="19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26385" y="9486900"/>
            <a:ext cx="124694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12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08800" y="2171700"/>
            <a:ext cx="5038090" cy="178181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85000" y="2247900"/>
            <a:ext cx="5006975" cy="15836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L</a:t>
            </a:r>
            <a:r>
              <a:rPr lang="en-US" altLang="zh-CN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NST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Neuron Selectivity Transfer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Transfers activation patterns from teacher to student neurons.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L_NST = MMD</a:t>
            </a: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²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(T, S)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696085" y="4203700"/>
            <a:ext cx="5038090" cy="195135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72285" y="4229100"/>
            <a:ext cx="4845685" cy="1861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L</a:t>
            </a:r>
            <a:r>
              <a:rPr lang="en-US" altLang="zh-CN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CRD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Contrastive Representation Distillation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Maximizes mutual information between teacher and student representations.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L_CRD = -log[h(s,t)_positive]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7004685" y="4229100"/>
            <a:ext cx="4942205" cy="195135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40000"/>
            </a:schemeClr>
          </a:solidFill>
          <a:ln w="28575" cmpd="sng">
            <a:solidFill>
              <a:schemeClr val="accent2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004685" y="4367530"/>
            <a:ext cx="5006975" cy="15836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L</a:t>
            </a:r>
            <a:r>
              <a:rPr lang="en-US" altLang="zh-CN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language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Language Modeling Loss</a:t>
            </a:r>
            <a:endParaRPr lang="en-US" altLang="zh-CN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Standard next-token prediction loss for timeline summarization task.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L_language = CrossEntropy(y_pred, y_true)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039600" y="5244465"/>
            <a:ext cx="4980305" cy="272923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In each experiment,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Total Loss =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PKT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+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language                   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OR</a:t>
            </a:r>
            <a:endParaRPr lang="en-US" altLang="zh-CN" sz="19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Total Loss = 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NST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+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CRD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+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language  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OR</a:t>
            </a:r>
            <a:endParaRPr lang="en-US" altLang="zh-CN" sz="19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Total Loss = 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PKT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+ 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CRD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+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</a:t>
            </a:r>
            <a:r>
              <a:rPr lang="en-US" altLang="zh-CN" sz="1900" baseline="-25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language    </a:t>
            </a: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OR</a:t>
            </a:r>
            <a:endParaRPr lang="en-US" altLang="zh-CN" sz="1900" baseline="-25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r>
              <a:rPr lang="en-US" altLang="zh-CN" sz="19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......</a:t>
            </a:r>
            <a:endParaRPr lang="en-US" altLang="zh-CN" sz="19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endParaRPr lang="en-US" altLang="zh-CN" sz="19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indent="0" fontAlgn="auto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</a:pPr>
            <a:endParaRPr lang="en-US" altLang="zh-CN" sz="1900" b="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675765" y="6673215"/>
            <a:ext cx="10271125" cy="2284095"/>
          </a:xfrm>
          <a:prstGeom prst="roundRect">
            <a:avLst/>
          </a:prstGeom>
          <a:solidFill>
            <a:schemeClr val="accent3">
              <a:lumMod val="40000"/>
              <a:lumOff val="60000"/>
              <a:alpha val="40000"/>
            </a:schemeClr>
          </a:solidFill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828800" y="6769100"/>
            <a:ext cx="10118725" cy="21380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ts val="500"/>
              </a:spcAft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✅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Student's Output (After Training):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``The individual experienced job loss in early January, leading to emotional distress. They initiated therapy </a:t>
            </a:r>
            <a:r>
              <a:rPr lang="en-US" altLang="zh-CN" u="sng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shortly after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which provided support. </a:t>
            </a:r>
            <a:r>
              <a:rPr lang="en-US" altLang="zh-CN" u="sng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Subsequently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 they took proactive steps by applying for new positions, demonstrating resilience.``</a:t>
            </a:r>
            <a:endParaRPr lang="en-US" altLang="zh-CN">
              <a:solidFill>
                <a:schemeClr val="accent3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-- 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Maintains correct temporal order (thanks to teacher's knowledge)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500"/>
              </a:spcBef>
              <a:spcAft>
                <a:spcPts val="50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-- Creates coherent summary (thanks to timeline summarization training)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1" name="图片 30" descr="1075898292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553200" y="6068060"/>
            <a:ext cx="526415" cy="5264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68320" y="1864360"/>
            <a:ext cx="12020550" cy="615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How to verify: Mental Health Timeline Summary</a:t>
            </a:r>
            <a:endParaRPr lang="en-US" altLang="zh-CN" sz="4000">
              <a:solidFill>
                <a:srgbClr val="221F1B"/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13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25" name="椭圆"/>
          <p:cNvSpPr/>
          <p:nvPr>
            <p:custDataLst>
              <p:tags r:id="rId7"/>
            </p:custDataLst>
          </p:nvPr>
        </p:nvSpPr>
        <p:spPr>
          <a:xfrm>
            <a:off x="7254875" y="5510530"/>
            <a:ext cx="2600960" cy="2600325"/>
          </a:xfrm>
          <a:prstGeom prst="ellipse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7613650" y="5633720"/>
            <a:ext cx="2118995" cy="21177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timeline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summarisation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100" b="1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7" name="弧形 85"/>
          <p:cNvSpPr/>
          <p:nvPr>
            <p:custDataLst>
              <p:tags r:id="rId9"/>
            </p:custDataLst>
          </p:nvPr>
        </p:nvSpPr>
        <p:spPr>
          <a:xfrm rot="16200000">
            <a:off x="7062470" y="5458460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椭圆"/>
          <p:cNvSpPr/>
          <p:nvPr>
            <p:custDataLst>
              <p:tags r:id="rId10"/>
            </p:custDataLst>
          </p:nvPr>
        </p:nvSpPr>
        <p:spPr>
          <a:xfrm>
            <a:off x="3187700" y="5511800"/>
            <a:ext cx="2600960" cy="2600325"/>
          </a:xfrm>
          <a:prstGeom prst="ellipse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3545840" y="5634990"/>
            <a:ext cx="2118995" cy="21177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temporal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reasoning 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12"/>
            </p:custDataLst>
          </p:nvPr>
        </p:nvSpPr>
        <p:spPr>
          <a:xfrm rot="16200000">
            <a:off x="2995295" y="5459095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10201910" y="3848100"/>
            <a:ext cx="4796155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just">
              <a:lnSpc>
                <a:spcPct val="100000"/>
              </a:lnSpc>
              <a:buClrTx/>
              <a:buSzTx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test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on different domain (mental health)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3" name="椭圆"/>
          <p:cNvSpPr/>
          <p:nvPr>
            <p:custDataLst>
              <p:tags r:id="rId14"/>
            </p:custDataLst>
          </p:nvPr>
        </p:nvSpPr>
        <p:spPr>
          <a:xfrm>
            <a:off x="11588115" y="5549265"/>
            <a:ext cx="2409190" cy="2408555"/>
          </a:xfrm>
          <a:prstGeom prst="ellipse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4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5"/>
            </p:custDataLst>
          </p:nvPr>
        </p:nvSpPr>
        <p:spPr>
          <a:xfrm>
            <a:off x="11920855" y="5663565"/>
            <a:ext cx="1963420" cy="19634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another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domain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2" name="弧形 85"/>
          <p:cNvSpPr/>
          <p:nvPr>
            <p:custDataLst>
              <p:tags r:id="rId16"/>
            </p:custDataLst>
          </p:nvPr>
        </p:nvSpPr>
        <p:spPr>
          <a:xfrm rot="16200000">
            <a:off x="11410950" y="5500370"/>
            <a:ext cx="2586355" cy="258826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7" name="图片 16" descr="107589829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56655" y="6486525"/>
            <a:ext cx="649605" cy="534035"/>
          </a:xfrm>
          <a:prstGeom prst="rect">
            <a:avLst/>
          </a:prstGeom>
        </p:spPr>
      </p:pic>
      <p:pic>
        <p:nvPicPr>
          <p:cNvPr id="18" name="图片 17" descr="1075898292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15600" y="6515100"/>
            <a:ext cx="649605" cy="534035"/>
          </a:xfrm>
          <a:prstGeom prst="rect">
            <a:avLst/>
          </a:prstGeom>
        </p:spPr>
      </p:pic>
      <p:pic>
        <p:nvPicPr>
          <p:cNvPr id="22" name="图片 21" descr="10787462382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13106400" y="4960620"/>
            <a:ext cx="673100" cy="6731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3"/>
            </p:custDataLst>
          </p:nvPr>
        </p:nvSpPr>
        <p:spPr>
          <a:xfrm>
            <a:off x="2762885" y="3519805"/>
            <a:ext cx="6082030" cy="1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marL="342900" indent="-342900" algn="just" fontAlgn="auto">
              <a:lnSpc>
                <a:spcPts val="4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Apply the student model to other domains, to generate summaries for each timeline from dataset. 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48288" y="1834520"/>
            <a:ext cx="8813624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Experimental Setup--Datasets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圆角矩形 14"/>
          <p:cNvSpPr/>
          <p:nvPr/>
        </p:nvSpPr>
        <p:spPr>
          <a:xfrm>
            <a:off x="8915400" y="3848100"/>
            <a:ext cx="7543800" cy="457200"/>
          </a:xfrm>
          <a:prstGeom prst="roundRect">
            <a:avLst/>
          </a:prstGeom>
          <a:solidFill>
            <a:schemeClr val="accent2">
              <a:lumMod val="75000"/>
              <a:alpha val="14000"/>
            </a:schemeClr>
          </a:solidFill>
          <a:ln cmpd="dbl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2362200" y="4000500"/>
            <a:ext cx="5257800" cy="457200"/>
          </a:xfrm>
          <a:prstGeom prst="roundRect">
            <a:avLst/>
          </a:prstGeom>
          <a:solidFill>
            <a:schemeClr val="accent2">
              <a:lumMod val="75000"/>
              <a:alpha val="14000"/>
            </a:schemeClr>
          </a:solidFill>
          <a:ln cmpd="dbl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文本框 10"/>
          <p:cNvSpPr txBox="1"/>
          <p:nvPr/>
        </p:nvSpPr>
        <p:spPr>
          <a:xfrm>
            <a:off x="1981200" y="4000500"/>
            <a:ext cx="6449695" cy="35026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NarrativeReason (training teacher)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r>
              <a:rPr lang="en-US" altLang="zh-CN" sz="24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--668 events extracted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30 articles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19614 temporal relations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19614 question/answer pairs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1000"/>
              </a:spcBef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20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--use these question/answer pairs to fine-tune    teacher model to enhance its temporal reasoning capability.</a:t>
            </a:r>
            <a:endParaRPr lang="en-US" altLang="zh-CN" sz="2400" i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Experiments                    14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915400" y="5905500"/>
            <a:ext cx="2499995" cy="457200"/>
          </a:xfrm>
          <a:prstGeom prst="roundRect">
            <a:avLst/>
          </a:prstGeom>
          <a:solidFill>
            <a:schemeClr val="accent2">
              <a:lumMod val="75000"/>
              <a:alpha val="14000"/>
            </a:schemeClr>
          </a:solidFill>
          <a:ln cmpd="dbl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534400" y="3810635"/>
            <a:ext cx="8013700" cy="38785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fontAlgn="auto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Timeline Summarisation Dataset (training student)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--5000 timelines and summaries from Wikipedia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1000"/>
              </a:spcBef>
              <a:buClrTx/>
              <a:buSzTx/>
              <a:buNone/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--News domain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TalkLife (testing)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spcBef>
                <a:spcPts val="1000"/>
              </a:spcBef>
              <a:buClrTx/>
              <a:buSzTx/>
              <a:buNone/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--30 anonymised users` mental health timelines</a:t>
            </a:r>
            <a:endParaRPr lang="en-US" altLang="zh-CN" sz="2000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1000"/>
              </a:spcBef>
              <a:buClrTx/>
              <a:buSzTx/>
              <a:buNone/>
            </a:pPr>
            <a:r>
              <a:rPr lang="en-US" altLang="zh-CN" sz="2000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0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--augmented them with corresponding mental health-related summaries and associated evidence</a:t>
            </a:r>
            <a:endParaRPr lang="en-US" altLang="zh-CN" sz="2000" i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7106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What Models &amp; Baselines were used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圆角矩形 13"/>
          <p:cNvSpPr/>
          <p:nvPr/>
        </p:nvSpPr>
        <p:spPr>
          <a:xfrm>
            <a:off x="3505200" y="3314700"/>
            <a:ext cx="2159635" cy="4572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28575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圆角矩形 6"/>
          <p:cNvSpPr/>
          <p:nvPr/>
        </p:nvSpPr>
        <p:spPr>
          <a:xfrm>
            <a:off x="3505200" y="4724400"/>
            <a:ext cx="2517775" cy="4572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28575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0400" y="3314700"/>
            <a:ext cx="5707380" cy="531558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Main models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r>
              <a:rPr lang="en-US" altLang="zh-CN" sz="24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L-Phi  &amp; 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P-Phi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</a:pP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Control models 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--to prove why the main models work.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1.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Phi</a:t>
            </a:r>
            <a:r>
              <a:rPr lang="en-US" altLang="zh-CN" sz="2000" i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joint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test if the special "Teacher-Student" method is necessary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ClrTx/>
              <a:buSzTx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2.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KD</a:t>
            </a:r>
            <a:r>
              <a:rPr lang="en-US" altLang="zh-CN" sz="2000" i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timeline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test if temporal reasoning part is important.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3.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KD</a:t>
            </a:r>
            <a:r>
              <a:rPr lang="en-US" altLang="zh-CN" sz="2000" i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origin</a:t>
            </a:r>
            <a:r>
              <a:rPr lang="en-US" altLang="zh-CN" sz="20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test if Teacher Model needs to be fine-tuned at all.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Experiments                    15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058400" y="3314700"/>
            <a:ext cx="2590165" cy="4572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28575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10059035" y="6286500"/>
            <a:ext cx="3048000" cy="4572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 w="28575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753600" y="3314700"/>
            <a:ext cx="6304280" cy="393827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Baseline models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i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Phi model fine-tuned only on the temporal reasoning dataset.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500"/>
              </a:spcBef>
              <a:buClrTx/>
              <a:buSzTx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2.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i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tl 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: Phi model fine-tuned only on the timeline summarization dataset.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spcBef>
                <a:spcPts val="15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Benchmark models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 fontAlgn="auto">
              <a:spcBef>
                <a:spcPts val="1500"/>
              </a:spcBef>
              <a:buClrTx/>
              <a:buSzTx/>
              <a:buNone/>
            </a:pP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0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LLaMA-3  &amp;  Phi</a:t>
            </a:r>
            <a:r>
              <a:rPr lang="en-US" altLang="zh-CN" sz="2000" i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ICL  </a:t>
            </a:r>
            <a:r>
              <a:rPr lang="en-US" altLang="zh-CN" sz="20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en-US" altLang="zh-CN" sz="2000" i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0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TH-VAE</a:t>
            </a:r>
            <a:endParaRPr lang="en-US" altLang="zh-CN" sz="2000" i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What Models &amp; Baselines were used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Experiments                    16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9000" y="6421755"/>
            <a:ext cx="6942455" cy="277939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Several key comparisons to test main idea: 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L-Phi vs. 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Phi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joint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L-Phi vs. 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KD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timeline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and KD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origin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L-Phi vs. LLaMA, Phi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ICL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and TH-VAE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L-Phi vs. Phi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and Phi</a:t>
            </a:r>
            <a:r>
              <a:rPr lang="en-US" altLang="zh-CN" sz="2100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tl</a:t>
            </a:r>
            <a:endParaRPr lang="en-US" altLang="zh-CN" sz="2100" spc="100" baseline="-25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L-Phi vs. P-Phi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125" y="2741930"/>
            <a:ext cx="14620240" cy="3314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4885" y="5954395"/>
            <a:ext cx="157480" cy="76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4885" y="2857500"/>
            <a:ext cx="157480" cy="762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4885" y="3238500"/>
            <a:ext cx="157480" cy="762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553200" y="6074410"/>
            <a:ext cx="501967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 1. All the different models we consider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Evaluation Metrics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文本框 10"/>
          <p:cNvSpPr txBox="1"/>
          <p:nvPr/>
        </p:nvSpPr>
        <p:spPr>
          <a:xfrm>
            <a:off x="2940050" y="3771900"/>
            <a:ext cx="12399645" cy="168148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altLang="zh-CN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Automatic metrics:</a:t>
            </a:r>
            <a:endParaRPr lang="en-US" altLang="zh-CN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--Factual Consistency (FC): does summary match the original timeline facts?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2000"/>
              </a:spcBef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--Evidence Appropriateness (EA): 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does </a:t>
            </a: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summary match human-written summaries?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Experiments                   17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067800" y="3132455"/>
            <a:ext cx="5893435" cy="4572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902585" y="5829300"/>
            <a:ext cx="12399645" cy="236855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8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Human evaluation:</a:t>
            </a:r>
            <a:endParaRPr lang="en-US" altLang="zh-CN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4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🧑‍</a:t>
            </a:r>
            <a:r>
              <a:rPr lang="en-US" altLang="zh-CN" sz="24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👩‍</a:t>
            </a:r>
            <a:r>
              <a:rPr lang="en-US" altLang="zh-CN" sz="24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400" i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evaluated by two clinical psychology graduate students</a:t>
            </a:r>
            <a:endParaRPr lang="en-US" altLang="zh-CN" sz="28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2000"/>
              </a:spcBef>
              <a:buClrTx/>
              <a:buSzTx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--Factual Consistency (FC)</a:t>
            </a:r>
            <a:endParaRPr lang="en-US" altLang="zh-CN" sz="21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1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--Usefulness (General/ Diagnosis/ Interpersonal/ Moments of Change)</a:t>
            </a:r>
            <a:endParaRPr lang="en-US" altLang="zh-CN" sz="2100" i="1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9045575" y="3116580"/>
            <a:ext cx="5982335" cy="4737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when score is higher, summary is more reliable </a:t>
            </a:r>
            <a:endParaRPr lang="en-US" altLang="zh-CN" sz="200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7" name="图片 16" descr="箭头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700000">
            <a:off x="8261350" y="3567430"/>
            <a:ext cx="8890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Results for Distillation Methods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 18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10000" y="6073775"/>
            <a:ext cx="10637520" cy="297434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Best individual method: PKT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(FC=0.378)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Best combination: NST + PKT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FC=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0.438 for P-Phi, 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FC=</a:t>
            </a:r>
            <a:r>
              <a:rPr lang="en-US" altLang="zh-CN" sz="20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0.424 for L-Phi)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3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Why PKT and NST work well:</a:t>
            </a:r>
            <a:endParaRPr lang="en-US" altLang="zh-CN" sz="23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 Both match structural consistency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 Important for maintaining temporal coherence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 fontAlgn="auto"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-- CRD focuses on separating instances (less helpful here)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3016250"/>
            <a:ext cx="8382000" cy="235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3800" y="5507355"/>
            <a:ext cx="961771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 2. Automatic evaluation for FC, EA for timeline summarisation of the different KD strategies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3563600" y="3131820"/>
            <a:ext cx="2429510" cy="134620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36000"/>
            </a:schemeClr>
          </a:solidFill>
          <a:ln w="28575" cmpd="sng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TextBox 9"/>
          <p:cNvSpPr txBox="1"/>
          <p:nvPr/>
        </p:nvSpPr>
        <p:spPr>
          <a:xfrm>
            <a:off x="13716000" y="3131820"/>
            <a:ext cx="2132330" cy="12960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just" fontAlgn="auto">
              <a:lnSpc>
                <a:spcPts val="3200"/>
              </a:lnSpc>
            </a:pP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when score is higher, summary is more reliable </a:t>
            </a:r>
            <a:endParaRPr lang="en-US" altLang="zh-CN" sz="200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8" name="图片 17" descr="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12727940" y="3867150"/>
            <a:ext cx="868680" cy="65722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8077200" y="4712970"/>
            <a:ext cx="685800" cy="27813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1506200" y="3619500"/>
            <a:ext cx="685800" cy="22860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8128000" y="3594100"/>
            <a:ext cx="685800" cy="26543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3025" y="95220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4860" y="1790700"/>
            <a:ext cx="8652510" cy="512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5" lvl="1" algn="ctr">
              <a:lnSpc>
                <a:spcPts val="4000"/>
              </a:lnSpc>
              <a:buClrTx/>
              <a:buSzTx/>
              <a:buFont typeface="Arial" panose="020B0604020202020204"/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Content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05000" y="2628900"/>
            <a:ext cx="2893060" cy="512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1.Introduction 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                                 1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107874198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3733800" y="3212465"/>
            <a:ext cx="635635" cy="6356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534400" y="7200900"/>
            <a:ext cx="46913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4.Results and Discussion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10000" y="4076700"/>
            <a:ext cx="2817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2.Methodology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4" name="图片 13" descr="107874198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019800" y="4762500"/>
            <a:ext cx="683895" cy="6838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48400" y="5676900"/>
            <a:ext cx="309943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3.Experiments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8" name="图片 17" descr="107874198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8305800" y="6362700"/>
            <a:ext cx="666750" cy="666750"/>
          </a:xfrm>
          <a:prstGeom prst="rect">
            <a:avLst/>
          </a:prstGeom>
        </p:spPr>
      </p:pic>
      <p:pic>
        <p:nvPicPr>
          <p:cNvPr id="19" name="图片 18" descr="1078741981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12192000" y="7810500"/>
            <a:ext cx="666750" cy="6667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2496800" y="8648700"/>
            <a:ext cx="26060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5.Conclusions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735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Results for Automatic Evaluation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19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88235" y="6667500"/>
            <a:ext cx="14408785" cy="2413635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l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P-Phi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and </a:t>
            </a: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L-Phi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performed best.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b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and </a:t>
            </a: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b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tl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`s FC scores: fine-tuning on a single dataset </a:t>
            </a:r>
            <a:r>
              <a:rPr lang="en-US" altLang="zh-CN" sz="2000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does not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improve model performance.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Performance of </a:t>
            </a: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b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joint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was </a:t>
            </a:r>
            <a:r>
              <a:rPr lang="en-US" altLang="zh-CN" sz="2000" u="sng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worse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than just using in-context learning to guide the LLM (</a:t>
            </a:r>
            <a:r>
              <a:rPr lang="en-US" altLang="zh-CN"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000" b="1" spc="100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ICL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Temporal reasoning ignificantly reduce hallucination in the model`s output.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3044825"/>
            <a:ext cx="14523085" cy="294513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74825" y="3543300"/>
            <a:ext cx="1412240" cy="457200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74825" y="4457700"/>
            <a:ext cx="976630" cy="46355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4401800" y="4457700"/>
            <a:ext cx="1654810" cy="46355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4401165" y="3543300"/>
            <a:ext cx="1655445" cy="457200"/>
          </a:xfrm>
          <a:prstGeom prst="rect">
            <a:avLst/>
          </a:prstGeom>
          <a:noFill/>
          <a:ln w="127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4401800" y="5416550"/>
            <a:ext cx="1663065" cy="26225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43000" y="4106545"/>
            <a:ext cx="706755" cy="579755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1143000" y="4686300"/>
            <a:ext cx="762000" cy="1143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1143000" y="4305300"/>
            <a:ext cx="762000" cy="3810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774825" y="5416550"/>
            <a:ext cx="976630" cy="262890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6002000" y="4152900"/>
            <a:ext cx="1066800" cy="3048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6078200" y="4457700"/>
            <a:ext cx="990600" cy="13716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6002000" y="4381500"/>
            <a:ext cx="1066800" cy="7620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810635" y="6024245"/>
            <a:ext cx="106756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 3. Automatic evaluation for FC, EA for timeline summarisation of all the different models we consider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685800" y="3649980"/>
            <a:ext cx="1101090" cy="2432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en-US" altLang="zh-CN" sz="14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main model</a:t>
            </a:r>
            <a:endParaRPr lang="en-US" altLang="zh-CN" sz="14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76200" y="5448300"/>
            <a:ext cx="1637665" cy="2432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en-US" altLang="zh-CN" sz="140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benchmark model</a:t>
            </a:r>
            <a:endParaRPr lang="en-US" altLang="zh-CN" sz="1400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76200" y="4381500"/>
            <a:ext cx="1259840" cy="2432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just" fontAlgn="auto">
              <a:lnSpc>
                <a:spcPct val="100000"/>
              </a:lnSpc>
            </a:pPr>
            <a:r>
              <a:rPr lang="en-US" altLang="zh-CN" sz="14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control model</a:t>
            </a:r>
            <a:endParaRPr lang="en-US" altLang="zh-CN" sz="1400">
              <a:solidFill>
                <a:schemeClr val="accent3"/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Results for Human Evaluation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20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62885" y="6108065"/>
            <a:ext cx="13130530" cy="1855470"/>
          </a:xfrm>
          <a:prstGeom prst="rect">
            <a:avLst/>
          </a:prstGeom>
        </p:spPr>
        <p:txBody>
          <a:bodyPr wrap="square">
            <a:noAutofit/>
          </a:bodyPr>
          <a:p>
            <a:pPr marL="342900" indent="-342900" algn="just" fontAlgn="auto">
              <a:lnSpc>
                <a:spcPct val="120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Clinical psychologists prefer </a:t>
            </a:r>
            <a:r>
              <a:rPr lang="en-US" altLang="zh-CN" sz="22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L-Phi</a:t>
            </a:r>
            <a:r>
              <a:rPr lang="en-US" altLang="zh-CN" sz="2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across ALL aspects.</a:t>
            </a:r>
            <a:endParaRPr lang="en-US" altLang="zh-CN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fine-tuned model significantly reduces hallucination.</a:t>
            </a:r>
            <a:endParaRPr lang="en-US" altLang="zh-CN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lnSpc>
                <a:spcPct val="120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But fine-tuned model did not show much improvement in terms of Moments of Change (MOC).</a:t>
            </a:r>
            <a:endParaRPr lang="en-US" altLang="zh-CN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just" fontAlgn="auto"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zh-CN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670" y="3390900"/>
            <a:ext cx="5686425" cy="2019300"/>
          </a:xfrm>
          <a:prstGeom prst="rect">
            <a:avLst/>
          </a:prstGeom>
        </p:spPr>
      </p:pic>
      <p:sp>
        <p:nvSpPr>
          <p:cNvPr id="7" name="TextBox 9"/>
          <p:cNvSpPr txBox="1"/>
          <p:nvPr/>
        </p:nvSpPr>
        <p:spPr>
          <a:xfrm>
            <a:off x="4689475" y="5524500"/>
            <a:ext cx="8918575" cy="3492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Table 4. Human evaluation results based on 5-point Likert scales (1 is worst, 5 is best)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Why knowledge distillation works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21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71800" y="3695700"/>
            <a:ext cx="12162790" cy="355346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fontAlgn="auto">
              <a:lnSpc>
                <a:spcPct val="140000"/>
              </a:lnSpc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Analyze from a 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representation learning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perspective why the L-Phi model performs better. 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We analyzed internal representations using:</a:t>
            </a:r>
            <a:endParaRPr lang="en-US" altLang="zh-CN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2000"/>
              </a:spcBef>
              <a:buNone/>
            </a:pP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1. UMAP projections of last layer activations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2000"/>
              </a:spcBef>
              <a:buNone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2. Centered Kernel Alignment (CKA) similarity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5"/>
          <p:cNvSpPr txBox="1"/>
          <p:nvPr/>
        </p:nvSpPr>
        <p:spPr>
          <a:xfrm>
            <a:off x="4107180" y="1558290"/>
            <a:ext cx="10082530" cy="1134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Why knowledge distillation works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22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268345"/>
            <a:ext cx="10862945" cy="47332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05000" y="2841625"/>
            <a:ext cx="9372600" cy="377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>
              <a:lnSpc>
                <a:spcPts val="2950"/>
              </a:lnSpc>
              <a:buFont typeface="Arial" panose="020B0604020202020204"/>
              <a:buChar char="•"/>
            </a:pPr>
            <a:r>
              <a:rPr lang="en-US" altLang="zh-CN"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Use UMAP to project the activations to lower dimensions:</a:t>
            </a:r>
            <a:endParaRPr lang="zh-CN" altLang="en-US" sz="2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2885" y="8575675"/>
            <a:ext cx="8497570" cy="61912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lang="en-US" altLang="zh-CN" sz="2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Phi</a:t>
            </a:r>
            <a:r>
              <a:rPr lang="en-US" altLang="zh-CN" sz="2200" baseline="-25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joint</a:t>
            </a:r>
            <a:r>
              <a:rPr lang="en-US" altLang="zh-CN" sz="22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Well-separated activations (task-specific neurons)</a:t>
            </a:r>
            <a:endParaRPr lang="en-US" altLang="zh-CN" sz="2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2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1200" y="8010525"/>
            <a:ext cx="976503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Figure 3. The UMAP projection for Phi</a:t>
            </a:r>
            <a:r>
              <a:rPr lang="en-US" altLang="zh-CN" sz="1600" i="1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joint</a:t>
            </a:r>
            <a:r>
              <a:rPr lang="en-US" altLang="zh-CN" sz="1600" i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and L-Phi show the last layer activations for both models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7400" y="7882890"/>
            <a:ext cx="918210" cy="91821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496800" y="6896100"/>
            <a:ext cx="4255135" cy="76835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20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L-Phi: Overlapping activations (polysemantic neurons)</a:t>
            </a:r>
            <a:endParaRPr lang="en-US" altLang="zh-CN" sz="2200">
              <a:solidFill>
                <a:schemeClr val="accent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8" name="图片 17" descr="箭头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7820000" flipH="1">
            <a:off x="12105005" y="6148070"/>
            <a:ext cx="1016000" cy="76962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2496800" y="3314700"/>
            <a:ext cx="4941570" cy="23069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Polysemantic neurons 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neurons that respond to multiple task aspects 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better learned representations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等于号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14117955" y="3771900"/>
            <a:ext cx="271145" cy="271145"/>
          </a:xfrm>
          <a:prstGeom prst="rect">
            <a:avLst/>
          </a:prstGeom>
        </p:spPr>
      </p:pic>
      <p:pic>
        <p:nvPicPr>
          <p:cNvPr id="21" name="图片 20" descr="等于号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14173200" y="4889500"/>
            <a:ext cx="271145" cy="2711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5"/>
          <p:cNvSpPr txBox="1"/>
          <p:nvPr/>
        </p:nvSpPr>
        <p:spPr>
          <a:xfrm>
            <a:off x="4107180" y="1558290"/>
            <a:ext cx="10082530" cy="128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ts val="500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How to verify this Hypothesis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  <a:p>
            <a:pPr indent="0" algn="r" fontAlgn="auto">
              <a:lnSpc>
                <a:spcPts val="5000"/>
              </a:lnSpc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--using 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CKA similarity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3009900"/>
            <a:ext cx="8360410" cy="533209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371600" y="8399145"/>
            <a:ext cx="9142095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Figure 4. CKA similarity score of within and between L-Phi and Phi</a:t>
            </a:r>
            <a:r>
              <a:rPr lang="en-US" altLang="zh-CN" sz="1600" baseline="-25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joint 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model representations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13645" y="3467100"/>
            <a:ext cx="6913245" cy="4366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0" lvl="1" indent="-269875" algn="l" fontAlgn="auto">
              <a:lnSpc>
                <a:spcPts val="2950"/>
              </a:lnSpc>
              <a:spcBef>
                <a:spcPts val="1500"/>
              </a:spcBef>
              <a:buFont typeface="Arial" panose="020B0604020202020204"/>
              <a:buChar char="•"/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L-Phi shows: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--Gradual increase in CKA across layers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--Peak in mid-to-late layers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--Preserves and refines information from initial embeddings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539750" lvl="1" indent="-269875" algn="l" fontAlgn="auto">
              <a:lnSpc>
                <a:spcPts val="2950"/>
              </a:lnSpc>
              <a:spcBef>
                <a:spcPts val="1500"/>
              </a:spcBef>
              <a:buFont typeface="Arial" panose="020B0604020202020204"/>
              <a:buChar char="•"/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Phi</a:t>
            </a:r>
            <a:r>
              <a:rPr lang="en-US" altLang="zh-CN" sz="2400" b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joint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shows:</a:t>
            </a:r>
            <a:endParaRPr lang="en-US" altLang="zh-CN" sz="24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--Initial increase then flattens early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--Lower CKA in later layers</a:t>
            </a:r>
            <a:endParaRPr lang="en-US" altLang="zh-CN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--Fails to refine representations effectively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105400" y="6438900"/>
            <a:ext cx="4495800" cy="914400"/>
          </a:xfrm>
          <a:prstGeom prst="roundRect">
            <a:avLst/>
          </a:prstGeom>
          <a:solidFill>
            <a:schemeClr val="bg2">
              <a:lumMod val="75000"/>
              <a:alpha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00600" y="6438900"/>
            <a:ext cx="5096510" cy="847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69875" lvl="1"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/>
              <a:buNone/>
            </a:pP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CKA measure the similarity between internal representations of models.</a:t>
            </a:r>
            <a:endParaRPr lang="en-US" altLang="zh-CN" sz="20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Results and Discussion              23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304715"/>
            <a:ext cx="11420144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Key Insights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圆角矩形 20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Conclusions                       24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25" name="椭圆"/>
          <p:cNvSpPr/>
          <p:nvPr>
            <p:custDataLst>
              <p:tags r:id="rId7"/>
            </p:custDataLst>
          </p:nvPr>
        </p:nvSpPr>
        <p:spPr>
          <a:xfrm>
            <a:off x="7948930" y="4062730"/>
            <a:ext cx="2287905" cy="2313305"/>
          </a:xfrm>
          <a:prstGeom prst="ellipse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8373745" y="4185920"/>
            <a:ext cx="1739900" cy="18872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timeline</a:t>
            </a:r>
            <a:endParaRPr lang="en-US" altLang="zh-CN" sz="2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summarisation</a:t>
            </a:r>
            <a:endParaRPr lang="en-US" altLang="zh-CN" sz="2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7" name="弧形 85"/>
          <p:cNvSpPr/>
          <p:nvPr>
            <p:custDataLst>
              <p:tags r:id="rId9"/>
            </p:custDataLst>
          </p:nvPr>
        </p:nvSpPr>
        <p:spPr>
          <a:xfrm rot="16200000">
            <a:off x="7443470" y="4239260"/>
            <a:ext cx="2793365" cy="2794000"/>
          </a:xfrm>
          <a:prstGeom prst="arc">
            <a:avLst>
              <a:gd name="adj1" fmla="val 2657162"/>
              <a:gd name="adj2" fmla="val 6710653"/>
            </a:avLst>
          </a:prstGeom>
          <a:noFill/>
          <a:ln w="381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椭圆"/>
          <p:cNvSpPr/>
          <p:nvPr>
            <p:custDataLst>
              <p:tags r:id="rId10"/>
            </p:custDataLst>
          </p:nvPr>
        </p:nvSpPr>
        <p:spPr>
          <a:xfrm>
            <a:off x="4055110" y="4064000"/>
            <a:ext cx="2114550" cy="2276475"/>
          </a:xfrm>
          <a:prstGeom prst="ellipse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4269105" y="4187190"/>
            <a:ext cx="1776730" cy="17195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NarrativeReason</a:t>
            </a:r>
            <a:endParaRPr lang="en-US" altLang="zh-CN" sz="20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12"/>
            </p:custDataLst>
          </p:nvPr>
        </p:nvSpPr>
        <p:spPr>
          <a:xfrm rot="16200000">
            <a:off x="3376295" y="4239895"/>
            <a:ext cx="2793365" cy="2794000"/>
          </a:xfrm>
          <a:prstGeom prst="arc">
            <a:avLst>
              <a:gd name="adj1" fmla="val 2790230"/>
              <a:gd name="adj2" fmla="val 6922074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3"/>
            </p:custDataLst>
          </p:nvPr>
        </p:nvSpPr>
        <p:spPr>
          <a:xfrm>
            <a:off x="2438400" y="3057525"/>
            <a:ext cx="2044700" cy="4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model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11201400" y="3186430"/>
            <a:ext cx="2174240" cy="38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just">
              <a:lnSpc>
                <a:spcPct val="100000"/>
              </a:lnSpc>
              <a:buClrTx/>
              <a:buSzTx/>
              <a:buNone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3" name="椭圆"/>
          <p:cNvSpPr/>
          <p:nvPr>
            <p:custDataLst>
              <p:tags r:id="rId15"/>
            </p:custDataLst>
          </p:nvPr>
        </p:nvSpPr>
        <p:spPr>
          <a:xfrm>
            <a:off x="12139930" y="4101465"/>
            <a:ext cx="2238375" cy="2245995"/>
          </a:xfrm>
          <a:prstGeom prst="ellipse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4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6"/>
            </p:custDataLst>
          </p:nvPr>
        </p:nvSpPr>
        <p:spPr>
          <a:xfrm>
            <a:off x="12441555" y="4215765"/>
            <a:ext cx="1823720" cy="187007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TalkLife</a:t>
            </a:r>
            <a:endParaRPr lang="en-US" altLang="zh-CN" sz="20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2" name="弧形 85"/>
          <p:cNvSpPr/>
          <p:nvPr>
            <p:custDataLst>
              <p:tags r:id="rId17"/>
            </p:custDataLst>
          </p:nvPr>
        </p:nvSpPr>
        <p:spPr>
          <a:xfrm rot="16200000">
            <a:off x="11791950" y="4281170"/>
            <a:ext cx="2586355" cy="2588260"/>
          </a:xfrm>
          <a:prstGeom prst="arc">
            <a:avLst>
              <a:gd name="adj1" fmla="val 2657162"/>
              <a:gd name="adj2" fmla="val 7278698"/>
            </a:avLst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7" name="图片 16" descr="1075898292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37655" y="5038725"/>
            <a:ext cx="649605" cy="534035"/>
          </a:xfrm>
          <a:prstGeom prst="rect">
            <a:avLst/>
          </a:prstGeom>
        </p:spPr>
      </p:pic>
      <p:pic>
        <p:nvPicPr>
          <p:cNvPr id="18" name="图片 17" descr="10758982923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96600" y="5067300"/>
            <a:ext cx="649605" cy="534035"/>
          </a:xfrm>
          <a:prstGeom prst="rect">
            <a:avLst/>
          </a:prstGeom>
        </p:spPr>
      </p:pic>
      <p:pic>
        <p:nvPicPr>
          <p:cNvPr id="19" name="图片 18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4572000" y="3261360"/>
            <a:ext cx="673100" cy="67310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5638800" y="2678430"/>
            <a:ext cx="3749675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indent="0" algn="just" fontAlgn="auto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model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transfer knowledge to 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12" name="图片 11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8915400" y="3425825"/>
            <a:ext cx="673100" cy="673100"/>
          </a:xfrm>
          <a:prstGeom prst="rect">
            <a:avLst/>
          </a:prstGeom>
        </p:spPr>
      </p:pic>
      <p:pic>
        <p:nvPicPr>
          <p:cNvPr id="13" name="图片 12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>
            <a:off x="13258800" y="3360420"/>
            <a:ext cx="673100" cy="673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152775" y="6415405"/>
            <a:ext cx="11417935" cy="285877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What we learned: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buAutoNum type="arabicPeriod"/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Temporal reasoning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dramatically reduces hallucinations.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buAutoNum type="arabicPeriod"/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Fine-tuning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on single dataset DOES NOT help (</a:t>
            </a:r>
            <a:r>
              <a:rPr lang="en-US" altLang="zh-CN" sz="21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100" i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temp 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1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100" i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tl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performed poorly).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buAutoNum type="arabicPeriod"/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Simply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mixing datasets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fails (</a:t>
            </a:r>
            <a:r>
              <a:rPr lang="en-US" altLang="zh-CN" sz="21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Phi</a:t>
            </a:r>
            <a:r>
              <a:rPr lang="en-US" altLang="zh-CN" sz="2100" i="1" baseline="-25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joint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worse than in-context learning).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buAutoNum type="arabicPeriod"/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Knowledge distillation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successfully integrates temporal reasoning with summarisation.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  <a:buAutoNum type="arabicPeriod"/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Larger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teacher models provide better knowledge.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33928" y="1685715"/>
            <a:ext cx="11420144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Conclusions</a:t>
            </a:r>
            <a:endParaRPr lang="en-US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81539" y="3237362"/>
            <a:ext cx="11724922" cy="240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author has done in the paper?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1. First to explore how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temporal reasoning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improves 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timeline summarisation.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2.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Created NarrativeReason dataset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for temporal reasoning focus on event sequences.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3. Used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knowledge distillation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to transfer temporal reasoning to smaller models.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4. Applied to timeline summarisation in </a:t>
            </a:r>
            <a:r>
              <a:rPr lang="en-US" altLang="zh-CN" sz="2100" u="sng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different domain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(mental health).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1539" y="6166060"/>
            <a:ext cx="11724922" cy="189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is the result of main model?</a:t>
            </a:r>
            <a:endParaRPr lang="en-US" altLang="zh-CN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1. Best performance on mental health timeline summarisation.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2. Significantly reduced hallucinations.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algn="just" fontAlgn="auto">
              <a:lnSpc>
                <a:spcPts val="2950"/>
              </a:lnSpc>
              <a:spcBef>
                <a:spcPts val="1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3. Better learned representations through 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knowledge distillation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圆角矩形 20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Conclusions                       25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>
            <p:custDataLst>
              <p:tags r:id="rId3"/>
            </p:custDataLst>
          </p:nvPr>
        </p:nvSpPr>
        <p:spPr>
          <a:xfrm rot="-5400000">
            <a:off x="9014406" y="-1353602"/>
            <a:ext cx="147482" cy="9652437"/>
          </a:xfrm>
          <a:custGeom>
            <a:avLst/>
            <a:gdLst/>
            <a:ahLst/>
            <a:cxnLst/>
            <a:rect l="l" t="t" r="r" b="b"/>
            <a:pathLst>
              <a:path w="147482" h="9652437">
                <a:moveTo>
                  <a:pt x="0" y="0"/>
                </a:moveTo>
                <a:lnTo>
                  <a:pt x="147481" y="0"/>
                </a:lnTo>
                <a:lnTo>
                  <a:pt x="147481" y="9652437"/>
                </a:lnTo>
                <a:lnTo>
                  <a:pt x="0" y="9652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79526" r="-11364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>
            <p:custDataLst>
              <p:tags r:id="rId6"/>
            </p:custDataLst>
          </p:nvPr>
        </p:nvSpPr>
        <p:spPr>
          <a:xfrm>
            <a:off x="3916416" y="3086266"/>
            <a:ext cx="914439" cy="772701"/>
          </a:xfrm>
          <a:custGeom>
            <a:avLst/>
            <a:gdLst/>
            <a:ahLst/>
            <a:cxnLst/>
            <a:rect l="l" t="t" r="r" b="b"/>
            <a:pathLst>
              <a:path w="914439" h="772701">
                <a:moveTo>
                  <a:pt x="0" y="0"/>
                </a:moveTo>
                <a:lnTo>
                  <a:pt x="914438" y="0"/>
                </a:lnTo>
                <a:lnTo>
                  <a:pt x="914438" y="772701"/>
                </a:lnTo>
                <a:lnTo>
                  <a:pt x="0" y="77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>
            <p:custDataLst>
              <p:tags r:id="rId8"/>
            </p:custDataLst>
          </p:nvPr>
        </p:nvSpPr>
        <p:spPr>
          <a:xfrm>
            <a:off x="8686781" y="3086266"/>
            <a:ext cx="914439" cy="772701"/>
          </a:xfrm>
          <a:custGeom>
            <a:avLst/>
            <a:gdLst/>
            <a:ahLst/>
            <a:cxnLst/>
            <a:rect l="l" t="t" r="r" b="b"/>
            <a:pathLst>
              <a:path w="914439" h="772701">
                <a:moveTo>
                  <a:pt x="0" y="0"/>
                </a:moveTo>
                <a:lnTo>
                  <a:pt x="914438" y="0"/>
                </a:lnTo>
                <a:lnTo>
                  <a:pt x="914438" y="772701"/>
                </a:lnTo>
                <a:lnTo>
                  <a:pt x="0" y="77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>
            <p:custDataLst>
              <p:tags r:id="rId9"/>
            </p:custDataLst>
          </p:nvPr>
        </p:nvSpPr>
        <p:spPr>
          <a:xfrm>
            <a:off x="13457146" y="3086266"/>
            <a:ext cx="914439" cy="772701"/>
          </a:xfrm>
          <a:custGeom>
            <a:avLst/>
            <a:gdLst/>
            <a:ahLst/>
            <a:cxnLst/>
            <a:rect l="l" t="t" r="r" b="b"/>
            <a:pathLst>
              <a:path w="914439" h="772701">
                <a:moveTo>
                  <a:pt x="0" y="0"/>
                </a:moveTo>
                <a:lnTo>
                  <a:pt x="914438" y="0"/>
                </a:lnTo>
                <a:lnTo>
                  <a:pt x="914438" y="772701"/>
                </a:lnTo>
                <a:lnTo>
                  <a:pt x="0" y="7727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33928" y="1685715"/>
            <a:ext cx="11420144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Limitations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2366010" y="4135755"/>
            <a:ext cx="4067175" cy="3867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1. Existing mental health knowledge in LLMs.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2. Should use fixed formats of mental health-related texts.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Tendency to make definitive DSM diagnoses posts.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7002780" y="4124325"/>
            <a:ext cx="4407535" cy="141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1. Sometimes lack personalization.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ct val="120000"/>
              </a:lnSpc>
              <a:spcBef>
                <a:spcPts val="2000"/>
              </a:spcBef>
            </a:pP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2. Can affect depth and factual consistency.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11864975" y="4135755"/>
            <a:ext cx="4352290" cy="1161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just" fontAlgn="auto">
              <a:lnSpc>
                <a:spcPct val="120000"/>
              </a:lnSpc>
            </a:pPr>
            <a:r>
              <a:rPr lang="en-US" altLang="zh-CN" sz="2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Future direction:</a:t>
            </a:r>
            <a:r>
              <a:rPr lang="en-US" altLang="zh-CN" sz="21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Refine models for better understanding of social media mental health posts.</a:t>
            </a:r>
            <a:endParaRPr lang="en-US" altLang="zh-CN" sz="2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3" name="TextBox 13"/>
          <p:cNvSpPr txBox="1"/>
          <p:nvPr>
            <p:custDataLst>
              <p:tags r:id="rId13"/>
            </p:custDataLst>
          </p:nvPr>
        </p:nvSpPr>
        <p:spPr>
          <a:xfrm>
            <a:off x="3889448" y="3254494"/>
            <a:ext cx="939707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latin typeface="Kaushan Script" panose="03060602040705080205"/>
                <a:ea typeface="Kaushan Script" panose="03060602040705080205"/>
                <a:cs typeface="Kaushan Script" panose="03060602040705080205"/>
                <a:sym typeface="Kaushan Script" panose="03060602040705080205"/>
              </a:rPr>
              <a:t>1</a:t>
            </a: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8661512" y="3254494"/>
            <a:ext cx="939707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  <a:latin typeface="Kaushan Script" panose="03060602040705080205"/>
                <a:ea typeface="Kaushan Script" panose="03060602040705080205"/>
                <a:cs typeface="Kaushan Script" panose="03060602040705080205"/>
                <a:sym typeface="Kaushan Script" panose="03060602040705080205"/>
              </a:rPr>
              <a:t>2</a:t>
            </a:r>
            <a:endParaRPr lang="en-US" sz="3000">
              <a:solidFill>
                <a:schemeClr val="tx1">
                  <a:lumMod val="75000"/>
                  <a:lumOff val="25000"/>
                </a:schemeClr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19" name="图片 18" descr="10758982922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5400000">
            <a:off x="3917950" y="6254750"/>
            <a:ext cx="732790" cy="643890"/>
          </a:xfrm>
          <a:prstGeom prst="rect">
            <a:avLst/>
          </a:prstGeom>
        </p:spPr>
      </p:pic>
      <p:pic>
        <p:nvPicPr>
          <p:cNvPr id="20" name="图片 19" descr="未来展望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606780" y="3162300"/>
            <a:ext cx="614045" cy="614045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Conclusions                       26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7170" y="1433830"/>
            <a:ext cx="10784840" cy="7824470"/>
          </a:xfrm>
          <a:custGeom>
            <a:avLst/>
            <a:gdLst/>
            <a:ahLst/>
            <a:cxnLst/>
            <a:rect l="l" t="t" r="r" b="b"/>
            <a:pathLst>
              <a:path w="12492751" h="822960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37244" y="1243773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30" y="0"/>
                </a:lnTo>
                <a:lnTo>
                  <a:pt x="3152630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557278" y="8276091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7821100" y="4936550"/>
            <a:ext cx="10466900" cy="8229600"/>
          </a:xfrm>
          <a:custGeom>
            <a:avLst/>
            <a:gdLst/>
            <a:ahLst/>
            <a:cxnLst/>
            <a:rect l="l" t="t" r="r" b="b"/>
            <a:pathLst>
              <a:path w="10466900" h="8229600">
                <a:moveTo>
                  <a:pt x="0" y="0"/>
                </a:moveTo>
                <a:lnTo>
                  <a:pt x="10466900" y="0"/>
                </a:lnTo>
                <a:lnTo>
                  <a:pt x="10466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49104" y="7810308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0" y="4305300"/>
            <a:ext cx="9444546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sz="6600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aushan Script" panose="03060602040705080205"/>
                <a:sym typeface="Kaushan Script" panose="03060602040705080205"/>
              </a:rPr>
              <a:t>Thanks for listening</a:t>
            </a:r>
            <a:endParaRPr lang="en-US" sz="6600" i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aushan Script" panose="03060602040705080205"/>
              <a:sym typeface="Kaushan Script" panose="03060602040705080205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624705" y="1638300"/>
            <a:ext cx="9038590" cy="529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is Timeline Summarisation?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96800" y="3554730"/>
            <a:ext cx="3829685" cy="20466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just" fontAlgn="auto">
              <a:lnSpc>
                <a:spcPts val="4000"/>
              </a:lnSpc>
              <a:spcBef>
                <a:spcPts val="3200"/>
              </a:spcBef>
              <a:buFont typeface="Arial" panose="020B0604020202020204" pitchFamily="34" charset="0"/>
              <a:buNone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It is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creating concise summaries that capture changes of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sequences of events 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over time.</a:t>
            </a:r>
            <a:endParaRPr lang="en-US" altLang="zh-CN" sz="3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3200"/>
              </a:spcBef>
              <a:buNone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696845" y="9410700"/>
            <a:ext cx="12755245" cy="4851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Introduction                      2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400300"/>
            <a:ext cx="10528935" cy="4355465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2895600" y="7566660"/>
            <a:ext cx="11662410" cy="1478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just" fontAlgn="auto">
              <a:lnSpc>
                <a:spcPts val="4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60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Former methods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: create event graphs / cluster event related timelines.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just" fontAlgn="auto">
              <a:lnSpc>
                <a:spcPts val="4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n-US" altLang="zh-CN" sz="260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Author`s recent work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: about social media timeline summarisation.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0" y="6438900"/>
            <a:ext cx="247650" cy="276225"/>
          </a:xfrm>
          <a:prstGeom prst="rect">
            <a:avLst/>
          </a:prstGeom>
        </p:spPr>
      </p:pic>
      <p:sp>
        <p:nvSpPr>
          <p:cNvPr id="11" name="TextBox 9"/>
          <p:cNvSpPr txBox="1"/>
          <p:nvPr/>
        </p:nvSpPr>
        <p:spPr>
          <a:xfrm>
            <a:off x="2286000" y="6791325"/>
            <a:ext cx="9220200" cy="410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lnSpc>
                <a:spcPts val="16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Figure1. Timeline Summarization based on Event Graph Compression via Time-Aware Optimal Transport. 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  <a:p>
            <a:pPr indent="0" algn="ctr" fontAlgn="auto">
              <a:lnSpc>
                <a:spcPts val="16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In Proceedings of the 2021 Conference on Empirical Methods in NLP, pages 6443–6456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  <p:txBody>
          <a:bodyPr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5615" y="1790700"/>
            <a:ext cx="9578340" cy="60642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269875" lvl="1" indent="0" algn="l" fontAlgn="auto">
              <a:lnSpc>
                <a:spcPts val="4000"/>
              </a:lnSpc>
              <a:buFont typeface="Arial" panose="020B0604020202020204"/>
              <a:buNone/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Why Temporal Reasoning matters</a:t>
            </a:r>
            <a:endParaRPr lang="en-US" sz="4400">
              <a:solidFill>
                <a:srgbClr val="221F1B"/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11030" y="3647440"/>
            <a:ext cx="7052945" cy="307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5" lvl="1" indent="-342900" algn="l" fontAlgn="auto">
              <a:lnSpc>
                <a:spcPts val="4000"/>
              </a:lnSpc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Temporal Reasoning = understand time-based relationships between events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612775" lvl="1" indent="-342900" algn="l" fontAlgn="auto">
              <a:lnSpc>
                <a:spcPts val="4000"/>
              </a:lnSpc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Its apply on LLM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612775" lvl="1" indent="-342900" algn="l" fontAlgn="auto">
              <a:lnSpc>
                <a:spcPts val="4000"/>
              </a:lnSpc>
              <a:spcBef>
                <a:spcPts val="4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Its benefits for timeline summaries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圆角矩形 5"/>
          <p:cNvSpPr/>
          <p:nvPr/>
        </p:nvSpPr>
        <p:spPr>
          <a:xfrm>
            <a:off x="1600200" y="2476500"/>
            <a:ext cx="8015605" cy="6705600"/>
          </a:xfrm>
          <a:prstGeom prst="roundRect">
            <a:avLst>
              <a:gd name="adj" fmla="val 521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34440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Introduction                      3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1676400" y="2628900"/>
            <a:ext cx="7832090" cy="17576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828800" y="2628900"/>
            <a:ext cx="7682230" cy="175831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1000"/>
              </a:spcBef>
            </a:pPr>
            <a:r>
              <a:rPr lang="zh-CN" altLang="en-US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📖 </a:t>
            </a: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Example Story:</a:t>
            </a:r>
            <a:endParaRPr lang="en-US" altLang="zh-CN" sz="2000" b="1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"Sarah </a:t>
            </a:r>
            <a:r>
              <a:rPr lang="en-US" altLang="zh-CN" sz="2000" i="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woke up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early in the morning. She </a:t>
            </a:r>
            <a:r>
              <a:rPr lang="en-US" altLang="zh-CN" sz="2000" i="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prepared breakfast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before heading to work. While she was </a:t>
            </a:r>
            <a:r>
              <a:rPr lang="en-US" altLang="zh-CN" sz="2000" i="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driving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to the office, she </a:t>
            </a:r>
            <a:r>
              <a:rPr lang="en-US" altLang="zh-CN" sz="2000" i="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listened to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her favorite podcast. She </a:t>
            </a:r>
            <a:r>
              <a:rPr lang="en-US" altLang="zh-CN" sz="2000" i="0" u="sng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arrived at work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just in time for the morning meeting."</a:t>
            </a:r>
            <a:endParaRPr lang="en-US" altLang="zh-CN" sz="2000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 descr="1075898292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pic>
        <p:nvPicPr>
          <p:cNvPr id="21" name="图片 20" descr="1075898292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882515" y="4457700"/>
            <a:ext cx="438785" cy="438785"/>
          </a:xfrm>
          <a:prstGeom prst="rect">
            <a:avLst/>
          </a:prstGeom>
        </p:spPr>
      </p:pic>
      <p:sp>
        <p:nvSpPr>
          <p:cNvPr id="22" name="线形标注 1(带强调线) 21"/>
          <p:cNvSpPr/>
          <p:nvPr/>
        </p:nvSpPr>
        <p:spPr>
          <a:xfrm>
            <a:off x="2096770" y="4991100"/>
            <a:ext cx="6626860" cy="880110"/>
          </a:xfrm>
          <a:prstGeom prst="accentCallout1">
            <a:avLst>
              <a:gd name="adj1" fmla="val 44250"/>
              <a:gd name="adj2" fmla="val -2725"/>
              <a:gd name="adj3" fmla="val 52886"/>
              <a:gd name="adj4" fmla="val -5481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133600" y="5036185"/>
            <a:ext cx="5327015" cy="835025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spcBef>
                <a:spcPts val="1000"/>
              </a:spcBef>
            </a:pP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🤖</a:t>
            </a:r>
            <a:r>
              <a:rPr lang="zh-CN" altLang="en-US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Events Extracted</a:t>
            </a: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000" b="1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Event 1; Event 2; Event 3; Event 4; Event 5</a:t>
            </a:r>
            <a:endParaRPr lang="en-US" altLang="zh-CN" sz="2000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" name="图片 23" descr="1075898292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857115" y="5981700"/>
            <a:ext cx="438785" cy="43878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1692910" y="6515100"/>
            <a:ext cx="7832090" cy="12954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895600" y="7048500"/>
            <a:ext cx="1238885" cy="304800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2895600" y="7443470"/>
            <a:ext cx="1238885" cy="304800"/>
          </a:xfrm>
          <a:prstGeom prst="roundRect">
            <a:avLst/>
          </a:prstGeom>
          <a:solidFill>
            <a:srgbClr val="FFC000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820545" y="6556375"/>
            <a:ext cx="7170420" cy="1261110"/>
          </a:xfrm>
          <a:prstGeom prst="rect">
            <a:avLst/>
          </a:prstGeom>
        </p:spPr>
        <p:txBody>
          <a:bodyPr wrap="square">
            <a:noAutofit/>
          </a:bodyPr>
          <a:p>
            <a:pPr indent="0" fontAlgn="auto">
              <a:spcBef>
                <a:spcPts val="1000"/>
              </a:spcBef>
            </a:pP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⏰</a:t>
            </a:r>
            <a:r>
              <a:rPr lang="zh-CN" altLang="en-US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what Temporal Reasoning identifies</a:t>
            </a:r>
            <a:r>
              <a:rPr lang="en-US" altLang="zh-CN" sz="2000" b="1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000" b="1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Event 1   </a:t>
            </a:r>
            <a:r>
              <a:rPr lang="en-US" altLang="zh-CN" sz="2000" b="1" i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BEFORE</a:t>
            </a:r>
            <a:r>
              <a:rPr lang="en-US" altLang="zh-CN" sz="2000" i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Event 2</a:t>
            </a:r>
            <a:endParaRPr lang="en-US" altLang="zh-CN" sz="2000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Event 2   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BEFORE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Event 3...</a:t>
            </a:r>
            <a:endParaRPr lang="en-US" altLang="zh-CN" sz="2000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spcBef>
                <a:spcPts val="1000"/>
              </a:spcBef>
            </a:pPr>
            <a:endParaRPr lang="en-US" altLang="zh-CN" sz="2000" i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676400" y="8454390"/>
            <a:ext cx="16764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Woke up</a:t>
            </a:r>
            <a:endParaRPr lang="en-US" altLang="zh-CN"/>
          </a:p>
        </p:txBody>
      </p:sp>
      <p:pic>
        <p:nvPicPr>
          <p:cNvPr id="30" name="图片 29" descr="1075898292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4882515" y="7905115"/>
            <a:ext cx="438785" cy="438785"/>
          </a:xfrm>
          <a:prstGeom prst="rect">
            <a:avLst/>
          </a:prstGeom>
        </p:spPr>
      </p:pic>
      <p:sp>
        <p:nvSpPr>
          <p:cNvPr id="31" name="圆角矩形 30"/>
          <p:cNvSpPr/>
          <p:nvPr/>
        </p:nvSpPr>
        <p:spPr>
          <a:xfrm>
            <a:off x="3657600" y="8454390"/>
            <a:ext cx="16764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Prepared breakfast</a:t>
            </a:r>
            <a:endParaRPr lang="en-US" altLang="zh-CN"/>
          </a:p>
        </p:txBody>
      </p:sp>
      <p:sp>
        <p:nvSpPr>
          <p:cNvPr id="32" name="圆角矩形 31"/>
          <p:cNvSpPr/>
          <p:nvPr/>
        </p:nvSpPr>
        <p:spPr>
          <a:xfrm>
            <a:off x="5651500" y="8454390"/>
            <a:ext cx="18796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Drove + Listened</a:t>
            </a:r>
            <a:endParaRPr lang="en-US" altLang="zh-CN"/>
          </a:p>
        </p:txBody>
      </p:sp>
      <p:sp>
        <p:nvSpPr>
          <p:cNvPr id="33" name="圆角矩形 32"/>
          <p:cNvSpPr/>
          <p:nvPr/>
        </p:nvSpPr>
        <p:spPr>
          <a:xfrm>
            <a:off x="7848600" y="8454390"/>
            <a:ext cx="1676400" cy="533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Arrived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29" idx="3"/>
            <a:endCxn id="31" idx="1"/>
          </p:cNvCxnSpPr>
          <p:nvPr/>
        </p:nvCxnSpPr>
        <p:spPr>
          <a:xfrm>
            <a:off x="3352800" y="8721090"/>
            <a:ext cx="304800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1" idx="3"/>
          </p:cNvCxnSpPr>
          <p:nvPr/>
        </p:nvCxnSpPr>
        <p:spPr>
          <a:xfrm>
            <a:off x="5334000" y="8721090"/>
            <a:ext cx="304800" cy="38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7543800" y="8718550"/>
            <a:ext cx="304800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4860" y="1790700"/>
            <a:ext cx="8652510" cy="602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269875" lvl="1" algn="ctr">
              <a:lnSpc>
                <a:spcPts val="4000"/>
              </a:lnSpc>
              <a:buClrTx/>
              <a:buSzTx/>
              <a:buFont typeface="Arial" panose="020B0604020202020204"/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The Challenge in this Paper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6040" y="2807335"/>
            <a:ext cx="13532485" cy="5514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What's the Problem?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a. Social media posts tell stories over time.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b. Events happen without clear timestamps.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c. Mental health posts are especially complex: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  Mixed emotions;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  Repeated events;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  Need context to understand.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Question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: Can better temporal reasoning help LLMs create better summaries?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Introduction                       4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41552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94860" y="1790700"/>
            <a:ext cx="8652510" cy="602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269875" lvl="1" algn="ctr">
              <a:lnSpc>
                <a:spcPts val="4000"/>
              </a:lnSpc>
              <a:buClrTx/>
              <a:buSzTx/>
              <a:buFont typeface="Arial" panose="020B0604020202020204"/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The Gap in Current Research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53640" y="3112135"/>
            <a:ext cx="13532485" cy="435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we know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: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a. LLMs struggle with temporal reasoning.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b. Temporal reasoning is important for understanding narratives.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6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is missing</a:t>
            </a: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: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c. No one has explored HOW improving temporal reasoning helps downstream tasks.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just" fontAlgn="auto">
              <a:lnSpc>
                <a:spcPts val="4000"/>
              </a:lnSpc>
              <a:spcBef>
                <a:spcPts val="2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d. Most work focuses on improving reasoning, not applying it.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Introduction                      5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902585" y="9486900"/>
            <a:ext cx="1244346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3815" y="957288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37188" y="1301120"/>
            <a:ext cx="8813624" cy="11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Our Approach Overview</a:t>
            </a:r>
            <a:endParaRPr lang="en-US" altLang="zh-CN" sz="7500">
              <a:solidFill>
                <a:srgbClr val="221F1B"/>
              </a:solidFill>
              <a:latin typeface="Kaushan Script" panose="03060602040705080205"/>
              <a:ea typeface="Kaushan Script" panose="03060602040705080205"/>
              <a:cs typeface="Kaushan Script" panose="03060602040705080205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圆角矩形 15"/>
          <p:cNvSpPr/>
          <p:nvPr/>
        </p:nvSpPr>
        <p:spPr>
          <a:xfrm>
            <a:off x="2902585" y="9486900"/>
            <a:ext cx="12499340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Box 9"/>
          <p:cNvSpPr txBox="1"/>
          <p:nvPr/>
        </p:nvSpPr>
        <p:spPr>
          <a:xfrm>
            <a:off x="2940050" y="9422765"/>
            <a:ext cx="12416155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Introduction                      6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25" name="椭圆"/>
          <p:cNvSpPr/>
          <p:nvPr>
            <p:custDataLst>
              <p:tags r:id="rId7"/>
            </p:custDataLst>
          </p:nvPr>
        </p:nvSpPr>
        <p:spPr>
          <a:xfrm>
            <a:off x="7254875" y="5205730"/>
            <a:ext cx="2600960" cy="2600325"/>
          </a:xfrm>
          <a:prstGeom prst="ellipse">
            <a:avLst/>
          </a:prstGeom>
          <a:noFill/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7613650" y="5328920"/>
            <a:ext cx="2118995" cy="21177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timeline</a:t>
            </a:r>
            <a:endParaRPr lang="en-US" altLang="zh-CN" sz="21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summarisation</a:t>
            </a:r>
            <a:endParaRPr lang="en-US" altLang="zh-CN" sz="21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1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1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7" name="弧形 85"/>
          <p:cNvSpPr/>
          <p:nvPr>
            <p:custDataLst>
              <p:tags r:id="rId9"/>
            </p:custDataLst>
          </p:nvPr>
        </p:nvSpPr>
        <p:spPr>
          <a:xfrm rot="16200000">
            <a:off x="7062470" y="5153660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8" name="椭圆"/>
          <p:cNvSpPr/>
          <p:nvPr>
            <p:custDataLst>
              <p:tags r:id="rId10"/>
            </p:custDataLst>
          </p:nvPr>
        </p:nvSpPr>
        <p:spPr>
          <a:xfrm>
            <a:off x="3187700" y="5207000"/>
            <a:ext cx="2600960" cy="2600325"/>
          </a:xfrm>
          <a:prstGeom prst="ellipse">
            <a:avLst/>
          </a:prstGeom>
          <a:noFill/>
          <a:ln w="63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29" name="椭圆 28"/>
          <p:cNvSpPr/>
          <p:nvPr>
            <p:custDataLst>
              <p:tags r:id="rId11"/>
            </p:custDataLst>
          </p:nvPr>
        </p:nvSpPr>
        <p:spPr>
          <a:xfrm>
            <a:off x="3545840" y="5330190"/>
            <a:ext cx="2118995" cy="211772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temporal 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reasoning 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30" name="弧形 85"/>
          <p:cNvSpPr/>
          <p:nvPr>
            <p:custDataLst>
              <p:tags r:id="rId12"/>
            </p:custDataLst>
          </p:nvPr>
        </p:nvSpPr>
        <p:spPr>
          <a:xfrm rot="16200000">
            <a:off x="2995295" y="5154295"/>
            <a:ext cx="2793365" cy="279400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33" name="矩形 32"/>
          <p:cNvSpPr/>
          <p:nvPr>
            <p:custDataLst>
              <p:tags r:id="rId13"/>
            </p:custDataLst>
          </p:nvPr>
        </p:nvSpPr>
        <p:spPr>
          <a:xfrm>
            <a:off x="1905000" y="3695700"/>
            <a:ext cx="2717800" cy="9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fine-tune large 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model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10201910" y="3543300"/>
            <a:ext cx="4796155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just">
              <a:lnSpc>
                <a:spcPct val="100000"/>
              </a:lnSpc>
              <a:buClrTx/>
              <a:buSzTx/>
              <a:buNone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test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on different domain (mental health)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3" name="椭圆"/>
          <p:cNvSpPr/>
          <p:nvPr>
            <p:custDataLst>
              <p:tags r:id="rId15"/>
            </p:custDataLst>
          </p:nvPr>
        </p:nvSpPr>
        <p:spPr>
          <a:xfrm>
            <a:off x="11588115" y="5244465"/>
            <a:ext cx="2409190" cy="2408555"/>
          </a:xfrm>
          <a:prstGeom prst="ellipse">
            <a:avLst/>
          </a:prstGeom>
          <a:noFill/>
          <a:ln w="63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4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6"/>
            </p:custDataLst>
          </p:nvPr>
        </p:nvSpPr>
        <p:spPr>
          <a:xfrm>
            <a:off x="11920855" y="5358765"/>
            <a:ext cx="1963420" cy="196342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another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domain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dataset</a:t>
            </a:r>
            <a:endParaRPr lang="en-US" altLang="zh-CN" sz="2400" b="1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2" name="弧形 85"/>
          <p:cNvSpPr/>
          <p:nvPr>
            <p:custDataLst>
              <p:tags r:id="rId17"/>
            </p:custDataLst>
          </p:nvPr>
        </p:nvSpPr>
        <p:spPr>
          <a:xfrm rot="16200000">
            <a:off x="11410950" y="5195570"/>
            <a:ext cx="2586355" cy="2588260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pic>
        <p:nvPicPr>
          <p:cNvPr id="17" name="图片 16" descr="1075898292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56655" y="6181725"/>
            <a:ext cx="649605" cy="534035"/>
          </a:xfrm>
          <a:prstGeom prst="rect">
            <a:avLst/>
          </a:prstGeom>
        </p:spPr>
      </p:pic>
      <p:pic>
        <p:nvPicPr>
          <p:cNvPr id="18" name="图片 17" descr="10758982923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15600" y="6210300"/>
            <a:ext cx="649605" cy="534035"/>
          </a:xfrm>
          <a:prstGeom prst="rect">
            <a:avLst/>
          </a:prstGeom>
        </p:spPr>
      </p:pic>
      <p:pic>
        <p:nvPicPr>
          <p:cNvPr id="19" name="图片 18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5400000">
            <a:off x="4191000" y="4404360"/>
            <a:ext cx="673100" cy="67310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24"/>
            </p:custDataLst>
          </p:nvPr>
        </p:nvSpPr>
        <p:spPr>
          <a:xfrm>
            <a:off x="5181600" y="3009900"/>
            <a:ext cx="3961765" cy="6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marL="342900" indent="-342900" algn="just" fontAlgn="auto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 also learns timeline summarisation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342900" indent="-342900" algn="just" fontAlgn="auto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pic>
        <p:nvPicPr>
          <p:cNvPr id="21" name="图片 20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8534400" y="4568825"/>
            <a:ext cx="673100" cy="673100"/>
          </a:xfrm>
          <a:prstGeom prst="rect">
            <a:avLst/>
          </a:prstGeom>
        </p:spPr>
      </p:pic>
      <p:pic>
        <p:nvPicPr>
          <p:cNvPr id="22" name="图片 21" descr="1078746238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5400000">
            <a:off x="13106400" y="4655820"/>
            <a:ext cx="673100" cy="67310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27"/>
            </p:custDataLst>
          </p:nvPr>
        </p:nvSpPr>
        <p:spPr>
          <a:xfrm>
            <a:off x="2819400" y="8154035"/>
            <a:ext cx="11899900" cy="9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just">
              <a:lnSpc>
                <a:spcPct val="100000"/>
              </a:lnSpc>
              <a:buClrTx/>
              <a:buSzTx/>
              <a:buNone/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Goal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: given an individual`s timeline, then generate an abstractive summary that  reflects changes in the individual over time.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8"/>
            </p:custDataLst>
          </p:nvPr>
        </p:nvSpPr>
        <p:spPr>
          <a:xfrm>
            <a:off x="5181600" y="3771900"/>
            <a:ext cx="4092575" cy="90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marL="342900" indent="-342900" algn="just" fontAlgn="auto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teacher mode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l transfer knowledge to smaller 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student model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845" y="951573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22" name="圆角矩形 21"/>
          <p:cNvSpPr/>
          <p:nvPr/>
        </p:nvSpPr>
        <p:spPr>
          <a:xfrm>
            <a:off x="6915150" y="4457700"/>
            <a:ext cx="4192905" cy="12954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96335" y="1529715"/>
            <a:ext cx="11162030" cy="141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+mn-ea"/>
              </a:rPr>
              <a:t>How to build temporal reasoning dataset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+mn-ea"/>
            </a:endParaRPr>
          </a:p>
          <a:p>
            <a:pPr indent="0" algn="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——NarrativeReason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06040" y="3264535"/>
            <a:ext cx="7931150" cy="183959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457200" indent="-45720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Problem with existing dataset </a:t>
            </a:r>
            <a:r>
              <a:rPr lang="en-US" altLang="zh-CN" sz="260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(</a:t>
            </a:r>
            <a:r>
              <a:rPr lang="en-US" altLang="zh-CN" sz="2600" i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NarrativeTime) 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l" fontAlgn="auto">
              <a:lnSpc>
                <a:spcPts val="295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Why?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l" fontAlgn="auto">
              <a:lnSpc>
                <a:spcPts val="295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altLang="zh-CN" sz="26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How to solve?</a:t>
            </a:r>
            <a:endParaRPr lang="en-US" altLang="zh-CN" sz="26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marL="457200" indent="-457200" algn="l" fontAlgn="auto">
              <a:lnSpc>
                <a:spcPts val="2950"/>
              </a:lnSpc>
              <a:spcBef>
                <a:spcPts val="2000"/>
              </a:spcBef>
              <a:buFont typeface="Arial" panose="020B0604020202020204" pitchFamily="34" charset="0"/>
              <a:buChar char="•"/>
            </a:pP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  7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95600" y="9485630"/>
            <a:ext cx="124694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848610" y="8327073"/>
            <a:ext cx="12192000" cy="0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8"/>
            </p:custDataLst>
          </p:nvPr>
        </p:nvSpPr>
        <p:spPr>
          <a:xfrm>
            <a:off x="2971800" y="5829300"/>
            <a:ext cx="3455035" cy="1323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annotate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TLink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(e.g: before, after, during) to events, give temporal relations to events.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3566160" y="8399780"/>
            <a:ext cx="2322830" cy="26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TimeBankDense(Cassidy</a:t>
            </a:r>
            <a:r>
              <a:rPr lang="en-US" altLang="zh-CN" sz="2000" b="1" spc="100" baseline="300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000" b="1" spc="1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 b="1" spc="1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7179945" y="4476750"/>
            <a:ext cx="3928110" cy="1200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spc="100" dirty="0">
                <a:solidFill>
                  <a:schemeClr val="accent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Its shortage: only focus on the type of event, annotate verb, only conduct a dense annotation, not event triples.</a:t>
            </a:r>
            <a:endParaRPr lang="en-US" altLang="zh-CN" sz="2000" spc="100" dirty="0">
              <a:solidFill>
                <a:schemeClr val="accent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8580755" y="6461125"/>
            <a:ext cx="1521460" cy="473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restructure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2"/>
            </p:custDataLst>
          </p:nvPr>
        </p:nvSpPr>
        <p:spPr>
          <a:xfrm>
            <a:off x="7432675" y="8425815"/>
            <a:ext cx="2669540" cy="26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NarrativeTime(Rogers</a:t>
            </a:r>
            <a:r>
              <a:rPr lang="en-US" altLang="zh-CN" sz="2000" b="1" spc="1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spc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 b="1" spc="1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3"/>
            </p:custDataLst>
          </p:nvPr>
        </p:nvCxnSpPr>
        <p:spPr>
          <a:xfrm flipV="1">
            <a:off x="12404090" y="5131753"/>
            <a:ext cx="0" cy="313304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>
            <p:custDataLst>
              <p:tags r:id="rId14"/>
            </p:custDataLst>
          </p:nvPr>
        </p:nvSpPr>
        <p:spPr>
          <a:xfrm>
            <a:off x="4648200" y="8262938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15"/>
            </p:custDataLst>
          </p:nvPr>
        </p:nvSpPr>
        <p:spPr>
          <a:xfrm>
            <a:off x="8153400" y="8262938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6"/>
            </p:custDataLst>
          </p:nvPr>
        </p:nvSpPr>
        <p:spPr>
          <a:xfrm>
            <a:off x="12341860" y="8264843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11515725" y="8425815"/>
            <a:ext cx="1848485" cy="2673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>
                    <a:lumMod val="75000"/>
                    <a:alpha val="7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NarrativeReason</a:t>
            </a:r>
            <a:endParaRPr lang="en-US" altLang="zh-CN" sz="2000" b="1" spc="100" dirty="0">
              <a:solidFill>
                <a:schemeClr val="accent2">
                  <a:lumMod val="75000"/>
                  <a:alpha val="7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10787464259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65345" y="6819900"/>
            <a:ext cx="1680845" cy="1687195"/>
          </a:xfrm>
          <a:prstGeom prst="rect">
            <a:avLst/>
          </a:prstGeom>
        </p:spPr>
      </p:pic>
      <p:pic>
        <p:nvPicPr>
          <p:cNvPr id="21" name="图片 20" descr="10787464259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55940" y="6121400"/>
            <a:ext cx="2519045" cy="252857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>
            <a:off x="7689215" y="5842635"/>
            <a:ext cx="83185" cy="2348865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  <a:alpha val="76000"/>
              </a:schemeClr>
            </a:solidFill>
            <a:prstDash val="sysDash"/>
            <a:headEnd type="oval" w="med" len="med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22"/>
            </p:custDataLst>
          </p:nvPr>
        </p:nvSpPr>
        <p:spPr>
          <a:xfrm>
            <a:off x="2819400" y="8930640"/>
            <a:ext cx="5859145" cy="393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[1]Cassidy et al., ACL 2014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[2] Rogers et al., LREC/COLING 2024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81380" r="-5313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9845" y="951573"/>
            <a:ext cx="16060371" cy="8372424"/>
          </a:xfrm>
          <a:custGeom>
            <a:avLst/>
            <a:gdLst/>
            <a:ahLst/>
            <a:cxnLst/>
            <a:rect l="l" t="t" r="r" b="b"/>
            <a:pathLst>
              <a:path w="16060371" h="8372424">
                <a:moveTo>
                  <a:pt x="0" y="0"/>
                </a:moveTo>
                <a:lnTo>
                  <a:pt x="16060370" y="0"/>
                </a:lnTo>
                <a:lnTo>
                  <a:pt x="16060370" y="8372424"/>
                </a:lnTo>
                <a:lnTo>
                  <a:pt x="0" y="837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182" b="-1318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7400" y="3162300"/>
            <a:ext cx="11874500" cy="27616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What we did for restructure: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1. extracted events as relational triples.</a:t>
            </a: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 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--e.g: &lt;Indonesian stock market value, fallen, by twelve percent&gt;</a:t>
            </a: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2. created </a:t>
            </a:r>
            <a:r>
              <a:rPr lang="en-US" altLang="zh-CN" sz="2200" b="1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question-answer pairs</a:t>
            </a:r>
            <a:r>
              <a:rPr lang="en-US" altLang="zh-CN" sz="22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for all event relationships.</a:t>
            </a: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2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</a:t>
            </a: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-- question format: "What is the temporal relation between Event A and Event B?"</a:t>
            </a:r>
            <a:endParaRPr lang="en-US" altLang="zh-CN" sz="20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            --answer: BEFORE/AFTER/INCLUDES/IS_INCLUDED/SIMULTANEOUS</a:t>
            </a: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  <a:p>
            <a:pPr indent="0" algn="l" fontAlgn="auto">
              <a:lnSpc>
                <a:spcPts val="295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zh-CN" sz="220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IM Fell" panose="020000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741016" y="-6021857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5" y="0"/>
                </a:lnTo>
                <a:lnTo>
                  <a:pt x="75609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96335" y="1529715"/>
            <a:ext cx="11162030" cy="141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ct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4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+mn-ea"/>
              </a:rPr>
              <a:t>How to build temporal reasoning dataset</a:t>
            </a:r>
            <a:endParaRPr lang="en-US" altLang="zh-CN" sz="4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+mn-ea"/>
            </a:endParaRPr>
          </a:p>
          <a:p>
            <a:pPr indent="0" algn="r" fontAlgn="auto">
              <a:spcBef>
                <a:spcPts val="1400"/>
              </a:spcBef>
              <a:spcAft>
                <a:spcPct val="0"/>
              </a:spcAft>
            </a:pPr>
            <a:r>
              <a:rPr lang="en-US" altLang="zh-CN" sz="3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Kaushan Script" panose="03060602040705080205"/>
              </a:rPr>
              <a:t>——NarrativeReason</a:t>
            </a:r>
            <a:endParaRPr lang="en-US" altLang="zh-CN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IM Fell" panose="02000000000000000000"/>
              <a:sym typeface="Kaushan Script" panose="03060602040705080205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682983" y="564666"/>
            <a:ext cx="3152630" cy="1907341"/>
          </a:xfrm>
          <a:custGeom>
            <a:avLst/>
            <a:gdLst/>
            <a:ahLst/>
            <a:cxnLst/>
            <a:rect l="l" t="t" r="r" b="b"/>
            <a:pathLst>
              <a:path w="3152630" h="1907341">
                <a:moveTo>
                  <a:pt x="0" y="0"/>
                </a:moveTo>
                <a:lnTo>
                  <a:pt x="3152629" y="0"/>
                </a:lnTo>
                <a:lnTo>
                  <a:pt x="3152629" y="1907341"/>
                </a:lnTo>
                <a:lnTo>
                  <a:pt x="0" y="19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255156" y="8736482"/>
            <a:ext cx="2507504" cy="1550518"/>
          </a:xfrm>
          <a:custGeom>
            <a:avLst/>
            <a:gdLst/>
            <a:ahLst/>
            <a:cxnLst/>
            <a:rect l="l" t="t" r="r" b="b"/>
            <a:pathLst>
              <a:path w="2507504" h="1550518">
                <a:moveTo>
                  <a:pt x="0" y="0"/>
                </a:moveTo>
                <a:lnTo>
                  <a:pt x="2507504" y="0"/>
                </a:lnTo>
                <a:lnTo>
                  <a:pt x="2507504" y="1550518"/>
                </a:lnTo>
                <a:lnTo>
                  <a:pt x="0" y="155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960304" y="7900494"/>
            <a:ext cx="2875308" cy="2386506"/>
          </a:xfrm>
          <a:custGeom>
            <a:avLst/>
            <a:gdLst/>
            <a:ahLst/>
            <a:cxnLst/>
            <a:rect l="l" t="t" r="r" b="b"/>
            <a:pathLst>
              <a:path w="2875308" h="2386506">
                <a:moveTo>
                  <a:pt x="0" y="0"/>
                </a:moveTo>
                <a:lnTo>
                  <a:pt x="2875308" y="0"/>
                </a:lnTo>
                <a:lnTo>
                  <a:pt x="2875308" y="2386506"/>
                </a:lnTo>
                <a:lnTo>
                  <a:pt x="0" y="2386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9"/>
          <p:cNvSpPr txBox="1"/>
          <p:nvPr/>
        </p:nvSpPr>
        <p:spPr>
          <a:xfrm>
            <a:off x="2940050" y="9422765"/>
            <a:ext cx="12305030" cy="47307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0" algn="ctr" fontAlgn="auto">
              <a:lnSpc>
                <a:spcPts val="3200"/>
              </a:lnSpc>
            </a:pP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IM Fell" panose="02000000000000000000"/>
                <a:sym typeface="IM Fell" panose="02000000000000000000"/>
              </a:rPr>
              <a:t>Nov 18, 2025                         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Temporal Reasoning for timeline summarisation</a:t>
            </a:r>
            <a:r>
              <a:rPr lang="en-US" altLang="zh-CN" sz="160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lt"/>
                <a:sym typeface="Kaushan Script" panose="03060602040705080205"/>
              </a:rPr>
              <a:t> in social media: Methodology                      8 / 26</a:t>
            </a:r>
            <a:endParaRPr lang="en-US" altLang="zh-CN" sz="1600">
              <a:solidFill>
                <a:schemeClr val="bg1">
                  <a:lumMod val="8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lt"/>
              <a:sym typeface="Kaushan Script" panose="03060602040705080205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95600" y="9485630"/>
            <a:ext cx="12469495" cy="410210"/>
          </a:xfrm>
          <a:prstGeom prst="round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>
            <p:custDataLst>
              <p:tags r:id="rId7"/>
            </p:custDataLst>
          </p:nvPr>
        </p:nvCxnSpPr>
        <p:spPr>
          <a:xfrm>
            <a:off x="2848610" y="8327073"/>
            <a:ext cx="12192000" cy="0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3566160" y="8399780"/>
            <a:ext cx="2322830" cy="428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TimeBankDense(Cassidy</a:t>
            </a:r>
            <a:r>
              <a:rPr lang="en-US" altLang="zh-CN" sz="2000" b="1" spc="100" baseline="300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000" b="1" spc="100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 b="1" spc="100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8580755" y="6461125"/>
            <a:ext cx="1521460" cy="4737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restructure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0"/>
            </p:custDataLst>
          </p:nvPr>
        </p:nvSpPr>
        <p:spPr>
          <a:xfrm>
            <a:off x="7432675" y="8425815"/>
            <a:ext cx="2669540" cy="34353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NarrativeTime(Rogers</a:t>
            </a:r>
            <a:r>
              <a:rPr lang="en-US" altLang="zh-CN" sz="2000" b="1" spc="100" baseline="3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000" b="1" spc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000" b="1" spc="1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 flipV="1">
            <a:off x="12404090" y="5131753"/>
            <a:ext cx="0" cy="313304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  <a:alpha val="4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>
            <p:custDataLst>
              <p:tags r:id="rId12"/>
            </p:custDataLst>
          </p:nvPr>
        </p:nvSpPr>
        <p:spPr>
          <a:xfrm>
            <a:off x="4648200" y="8262938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椭圆 16"/>
          <p:cNvSpPr/>
          <p:nvPr>
            <p:custDataLst>
              <p:tags r:id="rId13"/>
            </p:custDataLst>
          </p:nvPr>
        </p:nvSpPr>
        <p:spPr>
          <a:xfrm>
            <a:off x="8153400" y="8262938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12341860" y="8264843"/>
            <a:ext cx="123825" cy="1238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11515725" y="8425815"/>
            <a:ext cx="1848485" cy="3854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spc="100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NarrativerrReason</a:t>
            </a:r>
            <a:endParaRPr lang="en-US" altLang="zh-CN" sz="2000" b="1" spc="100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10787464259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65345" y="6819900"/>
            <a:ext cx="1680845" cy="1687195"/>
          </a:xfrm>
          <a:prstGeom prst="rect">
            <a:avLst/>
          </a:prstGeom>
        </p:spPr>
      </p:pic>
      <p:pic>
        <p:nvPicPr>
          <p:cNvPr id="21" name="图片 20" descr="10787464259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155940" y="6121400"/>
            <a:ext cx="2519045" cy="2528570"/>
          </a:xfrm>
          <a:prstGeom prst="rect">
            <a:avLst/>
          </a:prstGeom>
        </p:spPr>
      </p:pic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2819400" y="8960485"/>
            <a:ext cx="5859145" cy="3937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[1]Cassidy et al., ACL 2014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[2] Rogers et al., LREC/COLING 2024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2649200" y="6515100"/>
            <a:ext cx="3733800" cy="716915"/>
          </a:xfrm>
          <a:prstGeom prst="roundRect">
            <a:avLst/>
          </a:prstGeom>
          <a:solidFill>
            <a:srgbClr val="AEA29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0"/>
            </p:custDataLst>
          </p:nvPr>
        </p:nvSpPr>
        <p:spPr>
          <a:xfrm>
            <a:off x="12725400" y="6591300"/>
            <a:ext cx="3631565" cy="6546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Dataset contains</a:t>
            </a:r>
            <a:endParaRPr lang="en-US" altLang="zh-CN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i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19614 question/answer pairs</a:t>
            </a:r>
            <a:endParaRPr lang="en-US" altLang="zh-CN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i="1" spc="100" dirty="0">
              <a:solidFill>
                <a:schemeClr val="bg2">
                  <a:lumMod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545320" y="7328535"/>
            <a:ext cx="2537460" cy="57213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1"/>
            </p:custDataLst>
          </p:nvPr>
        </p:nvSpPr>
        <p:spPr>
          <a:xfrm>
            <a:off x="9589135" y="7323455"/>
            <a:ext cx="2450465" cy="56324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pc="1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Answer pairs is </a:t>
            </a:r>
            <a:r>
              <a:rPr lang="en-US" altLang="zh-CN" spc="1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their</a:t>
            </a:r>
            <a:endParaRPr lang="en-US" altLang="zh-CN" spc="1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r>
              <a:rPr lang="en-US" altLang="zh-CN" spc="100" dirty="0">
                <a:solidFill>
                  <a:schemeClr val="bg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key difference</a:t>
            </a:r>
            <a:endParaRPr lang="en-US" altLang="zh-CN" spc="100" dirty="0">
              <a:solidFill>
                <a:schemeClr val="bg2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9067800" y="7886700"/>
            <a:ext cx="457200" cy="3810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2039600" y="7923530"/>
            <a:ext cx="152400" cy="38100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12.8250427246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i*1_1"/>
  <p:tag name="KSO_WM_TEMPLATE_CATEGORY" val="diagram"/>
  <p:tag name="KSO_WM_TEMPLATE_INDEX" val="20236927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16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1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18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a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19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1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3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6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1_1"/>
  <p:tag name="KSO_WM_TEMPLATE_CATEGORY" val="diagram"/>
  <p:tag name="KSO_WM_TEMPLATE_INDEX" val="20236927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i*1_1"/>
  <p:tag name="KSO_WM_TEMPLATE_CATEGORY" val="diagram"/>
  <p:tag name="KSO_WM_TEMPLATE_INDEX" val="20236927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1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29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2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m1-1"/>
  <p:tag name="KSO_WM_UNIT_TYPE" val="m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1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i*1_3_1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8,9,8,9,8,9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1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2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3_3"/>
  <p:tag name="KSO_WM_TEMPLATE_CATEGORY" val="diagram"/>
  <p:tag name="KSO_WM_TEMPLATE_INDEX" val="20236927"/>
  <p:tag name="KSO_WM_UNIT_LAYERLEVEL" val="1_1_1"/>
  <p:tag name="KSO_WM_TAG_VERSION" val="3.0"/>
  <p:tag name="KSO_WM_BEAUTIFY_FLAG" val="#wm#"/>
  <p:tag name="KSO_WM_DIAGRAM_GROUP_CODE" val="m1-1"/>
  <p:tag name="KSO_WM_UNIT_SUBTYPE" val="nb"/>
  <p:tag name="KSO_WM_UNIT_TYPE" val="m_h_i"/>
  <p:tag name="KSO_WM_UNIT_INDEX" val="1_3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6.xml><?xml version="1.0" encoding="utf-8"?>
<p:tagLst xmlns:p="http://schemas.openxmlformats.org/presentationml/2006/main">
  <p:tag name="KSO_WM_DIAGRAM_VIRTUALLY_FRAME" val="{&quot;height&quot;:377.2805541992187,&quot;left&quot;:224.3,&quot;top&quot;:319.2194458007813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27_1*m_h_f*1_1_1"/>
  <p:tag name="KSO_WM_TEMPLATE_CATEGORY" val="diagram"/>
  <p:tag name="KSO_WM_TEMPLATE_INDEX" val="20236927"/>
  <p:tag name="KSO_WM_UNIT_LAYERLEVEL" val="1_1_1"/>
  <p:tag name="KSO_WM_TAG_VERSION" val="3.0"/>
  <p:tag name="KSO_WM_UNIT_SUBTYPE" val="a"/>
  <p:tag name="KSO_WM_UNIT_NOCLEAR" val="0"/>
  <p:tag name="KSO_WM_DIAGRAM_GROUP_CODE" val="m1-1"/>
  <p:tag name="KSO_WM_UNIT_TYPE" val="m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正文，文字是您思想的提炼。&#10;"/>
  <p:tag name="KSO_WM_UNIT_TEXT_FILL_FORE_SCHEMECOLOR_INDEX" val="1"/>
  <p:tag name="KSO_WM_UNIT_TEXT_FILL_TYPE" val="1"/>
  <p:tag name="KSO_WM_DIAGRAM_MAX_ITEMCNT" val="6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8,9,8,9,8,9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3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6927_1*m_h_i*1_2_3"/>
  <p:tag name="KSO_WM_TEMPLATE_CATEGORY" val="diagram"/>
  <p:tag name="KSO_WM_TEMPLATE_INDEX" val="20236927"/>
  <p:tag name="KSO_WM_UNIT_LAYERLEVEL" val="1_1_1"/>
  <p:tag name="KSO_WM_TAG_VERSION" val="3.0"/>
  <p:tag name="KSO_WM_DIAGRAM_GROUP_CODE" val="m1-1"/>
  <p:tag name="KSO_WM_UNIT_SUBTYPE" val="nb"/>
  <p:tag name="KSO_WM_UNIT_TYPE" val="m_h_i"/>
  <p:tag name="KSO_WM_UNIT_INDEX" val="1_2_3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6"/>
  <p:tag name="KSO_WM_DIAGRAM_MIN_ITEMCNT" val="3"/>
  <p:tag name="KSO_WM_DIAGRAM_VIRTUALLY_FRAME" val="{&quot;height&quot;:377.2805541992187,&quot;left&quot;:224.3,&quot;top&quot;:319.2194458007813,&quot;width&quot;:960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8,9,8,9,8,9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404.36243896484376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05000000074505806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1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1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1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theme_color_indexes&quot;:[5,6,7,8,9,10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99.0874389648437,&quot;left&quot;:132,&quot;top&quot;:258.75,&quot;width&quot;:1048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theme_color_indexes&quot;:[5,6,7,8,9,10]}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1*m_h_a*1_1_1"/>
  <p:tag name="KSO_WM_TEMPLATE_CATEGORY" val="diagram"/>
  <p:tag name="KSO_WM_TEMPLATE_INDEX" val="2023145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12.8250427246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73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4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5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6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7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8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79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1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项正文，文字是您思想的提炼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theme_color_indexes&quot;:[5,6,7,8,9,10]}"/>
</p:tagLst>
</file>

<file path=ppt/tags/tag80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81.xml><?xml version="1.0" encoding="utf-8"?>
<p:tagLst xmlns:p="http://schemas.openxmlformats.org/presentationml/2006/main">
  <p:tag name="KSO_WM_DIAGRAM_VIRTUALLY_FRAME" val="{&quot;height&quot;:767.7222047244093,&quot;left&quot;:198.27968503937007,&quot;top&quot;:243.01307086614173,&quot;width&quot;:1043.4405511811024}"/>
</p:tagLst>
</file>

<file path=ppt/tags/tag82.xml><?xml version="1.0" encoding="utf-8"?>
<p:tagLst xmlns:p="http://schemas.openxmlformats.org/presentationml/2006/main">
  <p:tag name="resource_record_key" val="{&quot;10&quot;:[21601942,21601935,50042531,50026872,3637342,20229896,3634395],&quot;19&quot;:[20342110,20342018],&quot;70&quot;:[3318475,3327915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1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388.3748779296875,&quot;left&quot;:132,&quot;top&quot;:269.4625610351562,&quot;width&quot;:1048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theme_color_indexes&quot;:[5,6,7,8,9,10]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15873</Words>
  <Application>WPS 演示</Application>
  <PresentationFormat>On-screen Show (4:3)</PresentationFormat>
  <Paragraphs>517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Kaushan Script</vt:lpstr>
      <vt:lpstr>IM Fell</vt:lpstr>
      <vt:lpstr>Arial</vt:lpstr>
      <vt:lpstr>OPPOSans M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Black Vintage Old Paper Project History Presentation</dc:title>
  <dc:creator/>
  <cp:lastModifiedBy>尊永远的小女孩</cp:lastModifiedBy>
  <cp:revision>12</cp:revision>
  <dcterms:created xsi:type="dcterms:W3CDTF">2006-08-16T00:00:00Z</dcterms:created>
  <dcterms:modified xsi:type="dcterms:W3CDTF">2025-11-18T16:08:29Z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C26B66C85DE248F488B73472F6B815DF_12</vt:lpwstr>
  </property>
  <property fmtid="{D5CDD505-2E9C-101B-9397-08002B2CF9AE}" pid="3" name="KSOProductBuildVer">
    <vt:lpwstr>2052-12.1.0.23125</vt:lpwstr>
  </property>
</Properties>
</file>